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8" r:id="rId3"/>
    <p:sldId id="469" r:id="rId4"/>
    <p:sldId id="477" r:id="rId5"/>
    <p:sldId id="478" r:id="rId6"/>
    <p:sldId id="470" r:id="rId7"/>
    <p:sldId id="474" r:id="rId8"/>
    <p:sldId id="475" r:id="rId9"/>
    <p:sldId id="476" r:id="rId10"/>
    <p:sldId id="447" r:id="rId11"/>
    <p:sldId id="451" r:id="rId12"/>
    <p:sldId id="414" r:id="rId13"/>
    <p:sldId id="453" r:id="rId14"/>
    <p:sldId id="466" r:id="rId15"/>
    <p:sldId id="443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4BB12-329C-4071-8CF2-428CBACDEE22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© Елыкомов В.А. 2016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E4491-92BD-4EAF-BCE3-DF2F8FC67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7853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EE1CB-518B-4DE7-83F4-FF2E9AC9F5E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© Елыкомов В.А. 2016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12A3-7EA4-469B-8A6C-0C2C0143E6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53940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5A08-BF8D-4102-8D6A-8D74F25E43D9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137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C8E7-BE68-48B3-83F4-9895266E8C93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29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0F66-81AD-4789-9AC3-A3498D132ADA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57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26BC-02FE-443A-B1C8-D292E6CB1ACD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09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68DB-E84E-4EC5-87D5-5C8D57604CF1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372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9629-3E67-461D-B838-2592EFABBC66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57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187E-EF3B-4A07-BFDB-C7491F8D9A94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849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72E5-70A7-4841-BBE8-5BAA06EECC32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4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7127-62D2-4BFD-89B9-AA5B385C525D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/>
              <a:t>© Елыкомов В.А.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551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73AB7B6-2732-4217-AA5D-BFDD31CFDC7B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© Елыкомов В.А.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47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E34A-0FB9-45A2-B818-7F259B57643E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39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ABD81F-8231-4038-8D26-F3471A280609}" type="datetime1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© Елыкомов В.А.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04DB58-DBCA-49A1-B42B-79CE490EC9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119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2072874"/>
            <a:ext cx="7543800" cy="194667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Организационные и нормативно-правовые основы деятельности санаторно-курортных организаций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037" y="4394717"/>
            <a:ext cx="7815109" cy="188226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Автор: </a:t>
            </a:r>
            <a:r>
              <a:rPr lang="ru-RU" b="1" dirty="0" err="1"/>
              <a:t>Елыкомов</a:t>
            </a:r>
            <a:r>
              <a:rPr lang="ru-RU" b="1" dirty="0"/>
              <a:t> В.А.</a:t>
            </a:r>
          </a:p>
          <a:p>
            <a:r>
              <a:rPr lang="ru-RU" sz="2300" cap="none" dirty="0"/>
              <a:t>Депутат Государственной Думы</a:t>
            </a:r>
          </a:p>
          <a:p>
            <a:r>
              <a:rPr lang="ru-RU" sz="2300" cap="none" dirty="0"/>
              <a:t>Заведующий кафедрой терапии и общей врачебной практики с курсом ДПО АГМУ</a:t>
            </a:r>
          </a:p>
          <a:p>
            <a:r>
              <a:rPr lang="ru-RU" sz="2300" cap="none" dirty="0"/>
              <a:t>Председатель диссертационного совета Д208.002.0</a:t>
            </a:r>
          </a:p>
          <a:p>
            <a:r>
              <a:rPr lang="ru-RU" sz="2300" cap="none" dirty="0"/>
              <a:t>Доктор медицинских наук, профессор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75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18" y="104682"/>
            <a:ext cx="1244084" cy="1475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5920" y="505332"/>
            <a:ext cx="2957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ФЕДЕРАЛЬНОЕ СОБРАНИЕ РОССИЙСКОЙ ФЕДЕРАЦИИ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2711" y="603723"/>
            <a:ext cx="3629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ГОСУДАРСТВЕННАЯ ДУМА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22711" y="523993"/>
            <a:ext cx="0" cy="523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2935" y="6477008"/>
            <a:ext cx="1539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xmlns="" val="385348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Опрос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950" y="1749627"/>
            <a:ext cx="8854751" cy="4531430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По данным  Всероссийского центра изучения общественного мнения (ВЦИОМ) более трети россиян (36%) оценивают свое здоровье как хорошее, половина (51%) считают свое здоровье удовлетворительным, а 11% – слабым.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Профилактическая составляющая санаторно-курортного направления неоценима, о чем неоднократно говорил А.Н. Разумов:</a:t>
            </a:r>
          </a:p>
          <a:p>
            <a:r>
              <a:rPr lang="ru-RU" sz="2400" dirty="0">
                <a:solidFill>
                  <a:schemeClr val="tx1"/>
                </a:solidFill>
              </a:rPr>
              <a:t>«Регулярная профилактика и лечение в санаторно-курортных условиях позволяют увеличить продолжительность жизни человека от 3 до 15 лет».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50774" y="6472052"/>
            <a:ext cx="369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ВЦИОМ и компания </a:t>
            </a:r>
            <a:r>
              <a:rPr lang="en-US" dirty="0"/>
              <a:t>Bayer, 20</a:t>
            </a:r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xmlns="" val="267896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6D96EE-0076-4CB2-B491-0EFD0246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Санаторно-курортное лечение в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7483C6-BBA4-4398-9FB9-CD016766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987826"/>
            <a:ext cx="8388626" cy="410817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Согласно данным Ростуризма, больные, прошедшие санаторный этап реабилитации, в большинстве случаев </a:t>
            </a:r>
            <a:r>
              <a:rPr lang="ru-RU" sz="3600" u="sng" dirty="0">
                <a:solidFill>
                  <a:schemeClr val="tx1"/>
                </a:solidFill>
              </a:rPr>
              <a:t>возвращаются к труду</a:t>
            </a:r>
            <a:r>
              <a:rPr lang="ru-RU" sz="36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3600" b="1" dirty="0">
                <a:solidFill>
                  <a:schemeClr val="tx1"/>
                </a:solidFill>
              </a:rPr>
              <a:t>У них в 2–3 раза снижается временная и стойкая нетрудоспособность. 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F14891-5C87-4034-AE00-2B489102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5B72A5-F495-4F05-8BD0-6EB2FEF53B6D}"/>
              </a:ext>
            </a:extLst>
          </p:cNvPr>
          <p:cNvSpPr txBox="1"/>
          <p:nvPr/>
        </p:nvSpPr>
        <p:spPr>
          <a:xfrm>
            <a:off x="5340626" y="6339276"/>
            <a:ext cx="380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Источник: </a:t>
            </a:r>
            <a:r>
              <a:rPr lang="en-US" sz="1400" dirty="0"/>
              <a:t>https://iz.ru/606716/mariia-nediuk/rossiiane-perekhodiat-na-zdravnitcy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74265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A9F39D-DEFA-40B0-B43C-5EAF3BE2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Ресурсы Алтайского края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4517353"/>
              </p:ext>
            </p:extLst>
          </p:nvPr>
        </p:nvGraphicFramePr>
        <p:xfrm>
          <a:off x="0" y="1846264"/>
          <a:ext cx="9144000" cy="448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1420">
                <a:tc>
                  <a:txBody>
                    <a:bodyPr/>
                    <a:lstStyle/>
                    <a:p>
                      <a:r>
                        <a:rPr lang="ru-RU" sz="2000" b="1" dirty="0"/>
                        <a:t>Местоположение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Ресурсы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420"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Пресные озера</a:t>
                      </a:r>
                      <a:r>
                        <a:rPr lang="ru-RU" sz="2000" b="1" baseline="0" dirty="0"/>
                        <a:t> Приобского плато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Лечебные</a:t>
                      </a:r>
                      <a:r>
                        <a:rPr lang="ru-RU" sz="2000" b="0" baseline="0" dirty="0"/>
                        <a:t> сапропели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1420">
                <a:tc>
                  <a:txBody>
                    <a:bodyPr/>
                    <a:lstStyle/>
                    <a:p>
                      <a:r>
                        <a:rPr lang="ru-RU" sz="2000" b="1" dirty="0"/>
                        <a:t>Соленые озера </a:t>
                      </a:r>
                      <a:r>
                        <a:rPr lang="ru-RU" sz="2000" b="1" dirty="0" err="1"/>
                        <a:t>Кулундинской</a:t>
                      </a:r>
                      <a:r>
                        <a:rPr lang="ru-RU" sz="2000" b="1" dirty="0"/>
                        <a:t> равнины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Иловые отложения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420">
                <a:tc>
                  <a:txBody>
                    <a:bodyPr/>
                    <a:lstStyle/>
                    <a:p>
                      <a:r>
                        <a:rPr lang="ru-RU" sz="2000" b="1" dirty="0" err="1"/>
                        <a:t>Кожановское</a:t>
                      </a:r>
                      <a:r>
                        <a:rPr lang="ru-RU" sz="2000" b="1" baseline="0" dirty="0"/>
                        <a:t> месторождения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Углекислые</a:t>
                      </a:r>
                      <a:r>
                        <a:rPr lang="ru-RU" sz="2000" b="0" baseline="0" dirty="0"/>
                        <a:t> воды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9164">
                <a:tc>
                  <a:txBody>
                    <a:bodyPr/>
                    <a:lstStyle/>
                    <a:p>
                      <a:r>
                        <a:rPr lang="ru-RU" sz="2000" b="1" dirty="0"/>
                        <a:t>Озеро Яровое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Вода</a:t>
                      </a:r>
                      <a:r>
                        <a:rPr lang="ru-RU" sz="2000" b="0" baseline="0" dirty="0"/>
                        <a:t> с высокой минерализацией и лечебной грязью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47019">
                <a:tc>
                  <a:txBody>
                    <a:bodyPr/>
                    <a:lstStyle/>
                    <a:p>
                      <a:r>
                        <a:rPr lang="ru-RU" sz="2000" b="1" dirty="0"/>
                        <a:t>Озеро</a:t>
                      </a:r>
                      <a:r>
                        <a:rPr lang="ru-RU" sz="2000" b="1" baseline="0" dirty="0"/>
                        <a:t> Горькое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Минерализованная</a:t>
                      </a:r>
                      <a:r>
                        <a:rPr lang="ru-RU" sz="2000" b="0" baseline="0" dirty="0"/>
                        <a:t> вода гидрокарбонатного натриевого типа с присутствием бора и запасы лечебной грязи.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1420">
                <a:tc>
                  <a:txBody>
                    <a:bodyPr/>
                    <a:lstStyle/>
                    <a:p>
                      <a:r>
                        <a:rPr lang="ru-RU" sz="2000" b="1" dirty="0"/>
                        <a:t>Источник Белокуриха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/>
                        <a:t>Радоновые воды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AED598-CA48-4643-A5D6-0389EB5A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248582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463289-AA84-4A63-90C4-F10C70C5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Алтайский край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9B25C9-07A4-4955-B360-654741BA1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845734"/>
            <a:ext cx="8778240" cy="450127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Алтайский край – крупнейший за Уралом центр восстановительной медицины и один из ведущих регионов Российской Федерации по развитию санаторно-курортной сферы, который располагает огромным потенциалом для развития лечебно-оздоровительного и медицинского туризма.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Алтайский край является лидером среди регионов Сибирского федерального округа по количеству отдыхающих в санаториях и входит по этому показателю в пятерку ведущих субъектов страны.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Ежегодно в крае </a:t>
            </a:r>
            <a:r>
              <a:rPr lang="ru-RU" sz="2400" dirty="0" err="1">
                <a:solidFill>
                  <a:schemeClr val="tx1"/>
                </a:solidFill>
              </a:rPr>
              <a:t>оздоравливаются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более 200 тысяч человек</a:t>
            </a:r>
            <a:r>
              <a:rPr lang="ru-RU" sz="2400" dirty="0">
                <a:solidFill>
                  <a:schemeClr val="tx1"/>
                </a:solidFill>
              </a:rPr>
              <a:t>, а среднегодовая загрузка санаторно-курортных средств размещения составляет почти 80% (в летний период загрузка превышает 90%).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41ACF87-CD62-4907-AF36-4D4D7D9B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200777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Готовые лекарственные формы и разрешённые пищевые добавки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  <a:endParaRPr lang="ru-RU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846" y="2177220"/>
            <a:ext cx="8459788" cy="382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3636" y="171555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solidFill>
                  <a:srgbClr val="000000"/>
                </a:solidFill>
              </a:rPr>
              <a:t>Продукция линейки «Марал»</a:t>
            </a:r>
          </a:p>
        </p:txBody>
      </p:sp>
    </p:spTree>
    <p:extLst>
      <p:ext uri="{BB962C8B-B14F-4D97-AF65-F5344CB8AC3E}">
        <p14:creationId xmlns:p14="http://schemas.microsoft.com/office/powerpoint/2010/main" xmlns="" val="166862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00200" y="2209800"/>
            <a:ext cx="7543800" cy="1450975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416691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528A1D-D63C-464D-B887-D5314FBC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Стратегия развития санаторно-курортного комплекса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DD005D-BD01-4905-BC39-AD0069BFC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845733"/>
            <a:ext cx="8798767" cy="435912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Важнейший этап развития санаторно-курортного комплекса Российской Федерации - это утверждение распоряжением Правительства Российской Федерации от 26 ноября 2018 года № 2581-р Стратегии развития санаторно-курортного комплекса Российской Федерации, которая нацелена на повышение доступности санаторно-курортного лечения для граждан Российской Федерации путем дальнейшего развития санаторно-курортного комплекса Российской Федерации.</a:t>
            </a:r>
          </a:p>
          <a:p>
            <a:r>
              <a:rPr lang="ru-RU" sz="2800" dirty="0"/>
              <a:t>Стратегия рассчитана до 2025 года и нацелена на повышение доступности санаторно-курортного лечения и создания в стране современного санаторно-курортного комплекса.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55148F4-FAB3-4CC2-AC5C-84AD69B5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104210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271302-1E6C-4B95-890A-6A7CEA8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Стратегия развития санаторно-курортного комплекса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F8B3EE-79DA-4CF0-9CEE-16D0FD0F9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9" y="1845733"/>
            <a:ext cx="8854750" cy="441510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 соответствии с планом мероприятий по реализации Стратегии, утвержденным распоряжением Правительства Российской Федерации от 29 ноября 2019 года, предусмотрены совершенствование системы государственного регулирования санаторно-курортного комплекса Российской Федерации и организации деятельности санаторно­-курортных организаций, в том числе: </a:t>
            </a:r>
          </a:p>
          <a:p>
            <a:r>
              <a:rPr lang="ru-RU" sz="2400" dirty="0"/>
              <a:t>-развитие кадрового потенциала; </a:t>
            </a:r>
          </a:p>
          <a:p>
            <a:r>
              <a:rPr lang="ru-RU" sz="2400" dirty="0"/>
              <a:t>-разработка системы информационного сопровождения </a:t>
            </a:r>
            <a:r>
              <a:rPr lang="ru-RU" sz="2400" dirty="0" err="1"/>
              <a:t>санаторно­курортного</a:t>
            </a:r>
            <a:r>
              <a:rPr lang="ru-RU" sz="2400" dirty="0"/>
              <a:t> комплекса Российской Федерации, включая создание сборника о санаториях страны, развитие государственного реестра курортного фонда, создание рекламно-информационных материалов о санаториях и многое другое; </a:t>
            </a:r>
          </a:p>
          <a:p>
            <a:r>
              <a:rPr lang="ru-RU" sz="2400" dirty="0"/>
              <a:t>-развитие инфраструктуры санаторно­-курортного комплекса, в том числе посредством государственно­-частного партнерства.</a:t>
            </a:r>
          </a:p>
          <a:p>
            <a:endParaRPr lang="ru-RU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5307B81-C29D-4C78-A880-E79C708E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61090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43E75B-3C12-4FF6-8A6B-6FB18B4F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Число санаторно-курортных организаций и организаций отдыха в России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FD7AC244-5B46-4FAD-80B3-25B2B2C60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7279404"/>
              </p:ext>
            </p:extLst>
          </p:nvPr>
        </p:nvGraphicFramePr>
        <p:xfrm>
          <a:off x="167951" y="1846261"/>
          <a:ext cx="8686800" cy="3528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755">
                  <a:extLst>
                    <a:ext uri="{9D8B030D-6E8A-4147-A177-3AD203B41FA5}">
                      <a16:colId xmlns:a16="http://schemas.microsoft.com/office/drawing/2014/main" xmlns="" val="1006505791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xmlns="" val="2605978027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xmlns="" val="924326793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xmlns="" val="2820924986"/>
                    </a:ext>
                  </a:extLst>
                </a:gridCol>
                <a:gridCol w="1091682">
                  <a:extLst>
                    <a:ext uri="{9D8B030D-6E8A-4147-A177-3AD203B41FA5}">
                      <a16:colId xmlns:a16="http://schemas.microsoft.com/office/drawing/2014/main" xmlns="" val="3549263930"/>
                    </a:ext>
                  </a:extLst>
                </a:gridCol>
                <a:gridCol w="1129004">
                  <a:extLst>
                    <a:ext uri="{9D8B030D-6E8A-4147-A177-3AD203B41FA5}">
                      <a16:colId xmlns:a16="http://schemas.microsoft.com/office/drawing/2014/main" xmlns="" val="3389356444"/>
                    </a:ext>
                  </a:extLst>
                </a:gridCol>
              </a:tblGrid>
              <a:tr h="73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ru-RU" sz="18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51391918"/>
                  </a:ext>
                </a:extLst>
              </a:tr>
              <a:tr h="1311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Число санаторно-курортных организаций </a:t>
                      </a:r>
                      <a:br>
                        <a:rPr lang="ru-RU"/>
                      </a:br>
                      <a:r>
                        <a:rPr lang="ru-RU"/>
                        <a:t>и организаций отдыха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4 876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3 886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6 772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6 990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6 918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33333969"/>
                  </a:ext>
                </a:extLst>
              </a:tr>
              <a:tr h="738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В них мест (коек), тыс.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1 116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1 148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1 111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562908797"/>
                  </a:ext>
                </a:extLst>
              </a:tr>
              <a:tr h="738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Обслужено лиц, тыс. человек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8 873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9 709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14 838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15 588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7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9 530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79461968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D64C604-4EF6-40E7-8FC4-322BAB73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754CEC9-E42A-4623-8F1C-F997F005D5EF}"/>
              </a:ext>
            </a:extLst>
          </p:cNvPr>
          <p:cNvSpPr/>
          <p:nvPr/>
        </p:nvSpPr>
        <p:spPr>
          <a:xfrm>
            <a:off x="167951" y="5587793"/>
            <a:ext cx="3498980" cy="640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indent="-71755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tabLst>
                <a:tab pos="285750" algn="l"/>
              </a:tabLst>
            </a:pPr>
            <a:r>
              <a:rPr lang="ru-RU" sz="1600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2018 г. – с учетом пансионатов.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-71755" algn="just">
              <a:lnSpc>
                <a:spcPct val="115000"/>
              </a:lnSpc>
              <a:spcAft>
                <a:spcPts val="0"/>
              </a:spcAft>
              <a:tabLst>
                <a:tab pos="285750" algn="l"/>
              </a:tabLst>
            </a:pPr>
            <a:r>
              <a:rPr lang="ru-RU" sz="1600" spc="-1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spc="-1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учета микропредприятий.</a:t>
            </a:r>
            <a:endParaRPr lang="ru-RU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29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5FFBAD-0C91-415E-BD82-556D85C2E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8" y="286604"/>
            <a:ext cx="8313576" cy="1450757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Нормативы финансовых затрат на </a:t>
            </a:r>
            <a:r>
              <a:rPr lang="ru-RU" sz="2800" dirty="0" err="1"/>
              <a:t>соцпомощь</a:t>
            </a:r>
            <a:r>
              <a:rPr lang="ru-RU" sz="2800" dirty="0"/>
              <a:t> по обеспечению лекарствами, санаторными путевками и бесплатным проездом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822274-F7C3-420D-A8D3-E7C119A7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8" y="1845734"/>
            <a:ext cx="8845421" cy="44337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 состоянию на 1 января 2020 года закреплены нормативы финансовых затрат на </a:t>
            </a:r>
            <a:r>
              <a:rPr lang="ru-RU" dirty="0" err="1"/>
              <a:t>соцпомощь</a:t>
            </a:r>
            <a:r>
              <a:rPr lang="ru-RU" dirty="0"/>
              <a:t> по обеспечению лекарствами, санаторными путевками и бесплатным проездом</a:t>
            </a:r>
          </a:p>
          <a:p>
            <a:r>
              <a:rPr lang="ru-RU" dirty="0"/>
              <a:t>На указанную дату норматив финансовых затрат в месяц на одного гражданина, получающего социальную помощь в виде набора </a:t>
            </a:r>
            <a:r>
              <a:rPr lang="ru-RU" dirty="0" err="1"/>
              <a:t>соцуслуг</a:t>
            </a:r>
            <a:r>
              <a:rPr lang="ru-RU" dirty="0"/>
              <a:t>, составляет:</a:t>
            </a:r>
          </a:p>
          <a:p>
            <a:r>
              <a:rPr lang="ru-RU" dirty="0"/>
              <a:t>860,6 рубля - в части обеспечения по рецептам лекарственными препаратами, медицинскими изделиями, а также специализированными продуктами лечебного питания для детей-инвалидов;</a:t>
            </a:r>
          </a:p>
          <a:p>
            <a:r>
              <a:rPr lang="ru-RU" dirty="0"/>
              <a:t>133,1 рубля - в части предоставления путевок на санаторно-курортное лечение;</a:t>
            </a:r>
          </a:p>
          <a:p>
            <a:r>
              <a:rPr lang="ru-RU" dirty="0"/>
              <a:t>18,9 рубля - в части предоставления проезда на междугородном транспорте к месту лечения и обратно;</a:t>
            </a:r>
          </a:p>
          <a:p>
            <a:r>
              <a:rPr lang="ru-RU" dirty="0"/>
              <a:t>105,3 рубля - в части предоставления бесплатного проезда на пригородном железнодорожном транспорте.</a:t>
            </a:r>
          </a:p>
          <a:p>
            <a:r>
              <a:rPr lang="ru-RU" dirty="0"/>
              <a:t>По состоянию на 1 января 2020 г. применяется стоимость одного дня пребывания в санаторно-курортной организации: в размере, не превышающем 1247,7 рубля (для граждан, имеющих право на получение данной </a:t>
            </a:r>
            <a:r>
              <a:rPr lang="ru-RU" dirty="0" err="1"/>
              <a:t>соцпомощи</a:t>
            </a:r>
            <a:r>
              <a:rPr lang="ru-RU" dirty="0"/>
              <a:t>, и для лиц, сопровождающих инвалидов); в размере, не превышающем 1951,5 рубля (для инвалидов с заболеваниями и травмами спинного мозга).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B2C55CB-D3A9-42C0-9350-937D2455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1004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37233F-7CCE-492E-A76A-33DD8CE7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Законодательство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A8C8E7-457E-49AA-93F6-FEDC6059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1737361"/>
            <a:ext cx="8696130" cy="413173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В начале ноября вступил в силу новый приказ Минздрава России от 28 сентября 2020 года № 1029н «Об утверждении перечней медицинских показаний и противопоказаний для санаторно-курортного лечения», в котором </a:t>
            </a:r>
            <a:r>
              <a:rPr lang="ru-RU" sz="2400" b="1" dirty="0"/>
              <a:t>теперь отсутствуют требования </a:t>
            </a:r>
            <a:r>
              <a:rPr lang="ru-RU" sz="2400" dirty="0"/>
              <a:t>о необходимости санаторно-курортного лечения детей </a:t>
            </a:r>
            <a:r>
              <a:rPr lang="ru-RU" sz="2400" b="1" dirty="0"/>
              <a:t>в климатической зоне проживания пациента</a:t>
            </a:r>
            <a:r>
              <a:rPr lang="ru-RU" sz="2400" dirty="0"/>
              <a:t>, </a:t>
            </a:r>
            <a:r>
              <a:rPr lang="ru-RU" sz="2400" b="1" dirty="0"/>
              <a:t>исключается отказ в предоставлении санаторно-курортного лечения при наличии необходимости индивидуального ухода</a:t>
            </a:r>
            <a:r>
              <a:rPr lang="ru-RU" sz="2400" dirty="0"/>
              <a:t>.</a:t>
            </a:r>
          </a:p>
          <a:p>
            <a:r>
              <a:rPr lang="ru-RU" sz="2400" dirty="0"/>
              <a:t>Кроме того, в настоящее время вступление в силу Федерального закона от 13 июля 2020 года № 189-ФЗ «О государственном (муниципальном) социальном заказе на оказание государственных (муниципальных) услуг в социальной сфере» </a:t>
            </a:r>
            <a:r>
              <a:rPr lang="ru-RU" sz="2400" b="1" dirty="0"/>
              <a:t>позволит</a:t>
            </a:r>
            <a:r>
              <a:rPr lang="ru-RU" sz="2400" dirty="0"/>
              <a:t> создать конкуренцию в санаторно-курортной сфере, предоставляя возможность гражданину, в том числе законному представителю ребенка, при наличии социального сертификата на получение санаторно­-курортного лечения </a:t>
            </a:r>
            <a:r>
              <a:rPr lang="ru-RU" sz="2400" b="1" dirty="0"/>
              <a:t>выбирать санаторно-курортную организацию</a:t>
            </a:r>
            <a:r>
              <a:rPr lang="ru-RU" sz="2400" dirty="0"/>
              <a:t>. Это повысит качество оказания санаторно-курортного лечения.</a:t>
            </a:r>
          </a:p>
          <a:p>
            <a:endParaRPr lang="ru-RU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11AC6BB-23F4-41B4-8208-C7E0A3BE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5337E77-0F7B-411A-91E5-1268794FE212}"/>
              </a:ext>
            </a:extLst>
          </p:cNvPr>
          <p:cNvSpPr/>
          <p:nvPr/>
        </p:nvSpPr>
        <p:spPr>
          <a:xfrm>
            <a:off x="653143" y="5993262"/>
            <a:ext cx="8490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Е.Г. Камкин, заместитель Министра здравоохранения Российской Федерации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297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FFE454-8F82-4E69-BE5A-452A12D6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195944"/>
            <a:ext cx="8733453" cy="154141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/>
              <a:t>Государственный реестр курортного фонда Российской Федерации и государственный реестр лечебно-оздоровительных местностей и курортов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D84DC0-33E2-4266-8EB3-EABE8EA4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5" y="1737362"/>
            <a:ext cx="9069355" cy="4741679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/>
              <a:t>В целях исполнения поручения Президента Российской Федерации (от 19 сентября 2016 года № Пр-1817ГС) Правительством России в Государственную Думу направлены поправки к проекту федерального закона № 555658-6 «О внесении изменений в Земельный кодекс Российской Федерации, Градостроительный кодекс Российской Федерации и отдельные законодательные акты Российской Федерации» </a:t>
            </a:r>
            <a:r>
              <a:rPr lang="en-US" sz="3200" dirty="0"/>
              <a:t>(</a:t>
            </a:r>
            <a:r>
              <a:rPr lang="ru-RU" sz="3200" dirty="0"/>
              <a:t>рекомендуется отклонить в связи с утратой актуальности).</a:t>
            </a:r>
          </a:p>
          <a:p>
            <a:r>
              <a:rPr lang="ru-RU" sz="3200" dirty="0"/>
              <a:t>Поправки Правительства Российской Федерации включают в том числе положение </a:t>
            </a:r>
            <a:r>
              <a:rPr lang="ru-RU" sz="3200" b="1" dirty="0"/>
              <a:t>об обязанности санаторно-курортных организаций независимо от их организационно-правовой формы вносить необходимые сведения в Государственный реестр курортного фонда Российской Федерации</a:t>
            </a:r>
            <a:r>
              <a:rPr lang="ru-RU" sz="3200" dirty="0"/>
              <a:t>.</a:t>
            </a:r>
          </a:p>
          <a:p>
            <a:r>
              <a:rPr lang="ru-RU" sz="3200" dirty="0"/>
              <a:t>Принимая во внимание необходимость ускорения выполнения поручения Президента Российской Федерации, Минздравом России </a:t>
            </a:r>
            <a:r>
              <a:rPr lang="ru-RU" sz="3200" b="1" dirty="0"/>
              <a:t>подготовлен проект федерального закона</a:t>
            </a:r>
            <a:r>
              <a:rPr lang="ru-RU" sz="3200" dirty="0"/>
              <a:t> «О внесении изменений в Федеральный закон «О природных лечебных ресурсах, лечебно-­оздоровительных местностях и курортах», включающий аналогичное требование, который в настоящий момент проходит стадию согласования.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AE5F916-3476-4E04-B688-C1DE2ADE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328507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0F3FB5-A5DC-4C0B-B44A-96900954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Перечень санаторно-курортных учреждений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456DE6-CAD7-4CA5-865D-5CF08A037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4" y="1845733"/>
            <a:ext cx="9069355" cy="4536406"/>
          </a:xfrm>
        </p:spPr>
        <p:txBody>
          <a:bodyPr>
            <a:normAutofit/>
          </a:bodyPr>
          <a:lstStyle/>
          <a:p>
            <a:r>
              <a:rPr lang="ru-RU" sz="2400" dirty="0"/>
              <a:t>Для информирования врачей и граждан о санаторно-курортном лечении в санаториях Минздрава России на официальном сайте Минздрава России </a:t>
            </a:r>
            <a:r>
              <a:rPr lang="ru-RU" sz="2400" i="1" dirty="0"/>
              <a:t>(</a:t>
            </a:r>
            <a:r>
              <a:rPr lang="en-US" sz="2400" i="1" dirty="0"/>
              <a:t>https://kurort.minzdrav.gov.ru</a:t>
            </a:r>
            <a:r>
              <a:rPr lang="ru-RU" sz="2400" i="1" dirty="0"/>
              <a:t>)</a:t>
            </a:r>
            <a:r>
              <a:rPr lang="ru-RU" sz="2400" dirty="0"/>
              <a:t> </a:t>
            </a:r>
            <a:r>
              <a:rPr lang="ru-RU" sz="2400" b="1" dirty="0"/>
              <a:t>размещен перечень санаторно-курортных учреждений и филиалов, находящихся в ведении Министерства здравоохранения Российской Федерации</a:t>
            </a:r>
            <a:r>
              <a:rPr lang="ru-RU" sz="2400" dirty="0"/>
              <a:t>, осуществляющих санаторно-курортную деятельность, в том числе детских санаториев. Информация о каждом санатории включает: адрес официального сайта санатория, контакты, виды и профили оказываемой медицинской помощи.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2564362-F82F-4BE7-9C7C-2E842C71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143508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09DD0B-90FE-4A56-9207-0542A29D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Медицинская реабилитация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6161EC-8128-4F1E-A364-243EB0A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8" y="1737361"/>
            <a:ext cx="8901403" cy="4614053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/>
              <a:t>Одними из факторов, повлиявших на развитие </a:t>
            </a:r>
            <a:r>
              <a:rPr lang="ru-RU" sz="2200" b="1" dirty="0"/>
              <a:t>медицинской реабилитации</a:t>
            </a:r>
            <a:r>
              <a:rPr lang="ru-RU" sz="2200" dirty="0"/>
              <a:t>, стало выделение в 2013 году медицинской реабилитации в качестве </a:t>
            </a:r>
            <a:r>
              <a:rPr lang="ru-RU" sz="2200" b="1" dirty="0"/>
              <a:t>вида специализированной медицинской помощи</a:t>
            </a:r>
            <a:r>
              <a:rPr lang="ru-RU" sz="2200" dirty="0"/>
              <a:t> и внесение ее в базовую федеральную и территориальные программы ОМС, соответственно, ее финансирование за счет средств обязательного медицинского страхования.</a:t>
            </a:r>
          </a:p>
          <a:p>
            <a:r>
              <a:rPr lang="ru-RU" sz="2200" dirty="0"/>
              <a:t>По данным Федерального фонда обязательного медицинского страхования, в 2019 году объемы финансирования медицинской реабилитации увеличились по сравнению с 2018 годом </a:t>
            </a:r>
            <a:r>
              <a:rPr lang="ru-RU" sz="2200" b="1" dirty="0"/>
              <a:t>на 22% </a:t>
            </a:r>
            <a:r>
              <a:rPr lang="ru-RU" sz="2200" dirty="0"/>
              <a:t>(с 19 402 609,7 тыс. рублей </a:t>
            </a:r>
            <a:r>
              <a:rPr lang="ru-RU" sz="2200" b="1" dirty="0"/>
              <a:t>до 23 692 504,2 тыс.</a:t>
            </a:r>
            <a:r>
              <a:rPr lang="ru-RU" sz="2200" dirty="0"/>
              <a:t> рублей). </a:t>
            </a:r>
          </a:p>
          <a:p>
            <a:r>
              <a:rPr lang="ru-RU" sz="2200" dirty="0"/>
              <a:t>При расчете средних нормативов объема медицинской помощи для медицинской реабилитации в специализированных медицинских организациях, оказывающих медицинскую помощь по профилю «медицинская реабилитация», и реабилитационных отделениях медицинских организаций в рамках базовой программы обязательного медицинского страхования </a:t>
            </a:r>
            <a:r>
              <a:rPr lang="ru-RU" sz="2200" b="1" dirty="0"/>
              <a:t>на 2020-2022 годы предусмотрено, что не менее 25% от случаев госпитализации на 1 застрахованное лицо должны составлять случаи госпитализации детей в возрасте 0-17 лет</a:t>
            </a:r>
            <a:r>
              <a:rPr lang="ru-RU" sz="2200" dirty="0"/>
              <a:t> с учетом реальной потребности.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F83AA5-7E83-4992-B50B-CDE3E887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 Елыкомов В.А. 2021</a:t>
            </a:r>
          </a:p>
        </p:txBody>
      </p:sp>
    </p:spTree>
    <p:extLst>
      <p:ext uri="{BB962C8B-B14F-4D97-AF65-F5344CB8AC3E}">
        <p14:creationId xmlns:p14="http://schemas.microsoft.com/office/powerpoint/2010/main" xmlns="" val="111995223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4603</TotalTime>
  <Words>1289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Организационные и нормативно-правовые основы деятельности санаторно-курортных организаций</vt:lpstr>
      <vt:lpstr>Стратегия развития санаторно-курортного комплекса</vt:lpstr>
      <vt:lpstr>Стратегия развития санаторно-курортного комплекса</vt:lpstr>
      <vt:lpstr>Число санаторно-курортных организаций и организаций отдыха в России</vt:lpstr>
      <vt:lpstr>Нормативы финансовых затрат на соцпомощь по обеспечению лекарствами, санаторными путевками и бесплатным проездом </vt:lpstr>
      <vt:lpstr>Законодательство</vt:lpstr>
      <vt:lpstr>Государственный реестр курортного фонда Российской Федерации и государственный реестр лечебно-оздоровительных местностей и курортов</vt:lpstr>
      <vt:lpstr>Перечень санаторно-курортных учреждений</vt:lpstr>
      <vt:lpstr>Медицинская реабилитация</vt:lpstr>
      <vt:lpstr>Опрос населения</vt:lpstr>
      <vt:lpstr>Санаторно-курортное лечение в России</vt:lpstr>
      <vt:lpstr>Ресурсы Алтайского края</vt:lpstr>
      <vt:lpstr>Алтайский край</vt:lpstr>
      <vt:lpstr>Готовые лекарственные формы и разрешённые пищевые добавки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Zel</dc:creator>
  <cp:lastModifiedBy>ODP-002</cp:lastModifiedBy>
  <cp:revision>397</cp:revision>
  <cp:lastPrinted>2019-07-18T10:12:32Z</cp:lastPrinted>
  <dcterms:created xsi:type="dcterms:W3CDTF">2016-10-20T16:20:52Z</dcterms:created>
  <dcterms:modified xsi:type="dcterms:W3CDTF">2021-06-13T10:26:44Z</dcterms:modified>
</cp:coreProperties>
</file>