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720" r:id="rId1"/>
  </p:sldMasterIdLst>
  <p:notesMasterIdLst>
    <p:notesMasterId r:id="rId23"/>
  </p:notesMasterIdLst>
  <p:sldIdLst>
    <p:sldId id="321" r:id="rId2"/>
    <p:sldId id="358" r:id="rId3"/>
    <p:sldId id="364" r:id="rId4"/>
    <p:sldId id="363" r:id="rId5"/>
    <p:sldId id="359" r:id="rId6"/>
    <p:sldId id="367" r:id="rId7"/>
    <p:sldId id="360" r:id="rId8"/>
    <p:sldId id="356" r:id="rId9"/>
    <p:sldId id="357" r:id="rId10"/>
    <p:sldId id="351" r:id="rId11"/>
    <p:sldId id="365" r:id="rId12"/>
    <p:sldId id="353" r:id="rId13"/>
    <p:sldId id="361" r:id="rId14"/>
    <p:sldId id="368" r:id="rId15"/>
    <p:sldId id="369" r:id="rId16"/>
    <p:sldId id="347" r:id="rId17"/>
    <p:sldId id="370" r:id="rId18"/>
    <p:sldId id="348" r:id="rId19"/>
    <p:sldId id="362" r:id="rId20"/>
    <p:sldId id="366" r:id="rId21"/>
    <p:sldId id="346" r:id="rId2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6BDB78"/>
    <a:srgbClr val="36DAC6"/>
    <a:srgbClr val="EAF7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52" autoAdjust="0"/>
    <p:restoredTop sz="93957" autoAdjust="0"/>
  </p:normalViewPr>
  <p:slideViewPr>
    <p:cSldViewPr>
      <p:cViewPr varScale="1">
        <p:scale>
          <a:sx n="108" d="100"/>
          <a:sy n="108" d="100"/>
        </p:scale>
        <p:origin x="206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525F6-2845-457C-B9C9-50F3BF702644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5710"/>
            <a:ext cx="5438775" cy="44665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DC28FA-9721-4E3B-B23D-BA6FBA5DF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406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89A2-FCC5-487F-AFF8-74A84370917A}" type="datetime1">
              <a:rPr lang="ru-RU" smtClean="0"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B411-1D2F-4236-A092-665D64862A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261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97F6-B061-4CBB-8374-F7CF269CCDEC}" type="datetime1">
              <a:rPr lang="ru-RU" smtClean="0"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B411-1D2F-4236-A092-665D64862A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33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1281-654D-4DD2-B6FA-98D2227EEBC1}" type="datetime1">
              <a:rPr lang="ru-RU" smtClean="0"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B411-1D2F-4236-A092-665D64862A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125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0C00C-0E7C-4720-B79B-8D9F1639AE4C}" type="datetime1">
              <a:rPr lang="ru-RU" smtClean="0"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B411-1D2F-4236-A092-665D64862A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142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C239-8385-4CE1-95CF-06D51623C685}" type="datetime1">
              <a:rPr lang="ru-RU" smtClean="0"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B411-1D2F-4236-A092-665D64862A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86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47AF-2B47-4B49-884F-EB50DE5D6E9B}" type="datetime1">
              <a:rPr lang="ru-RU" smtClean="0"/>
              <a:t>02.06.2021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B411-1D2F-4236-A092-665D64862A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14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BA7FB-394D-4E38-818B-FE522A2D3807}" type="datetime1">
              <a:rPr lang="ru-RU" smtClean="0"/>
              <a:t>02.06.2021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B411-1D2F-4236-A092-665D64862A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280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4D5A5-667F-4776-99D3-1AA5880906A4}" type="datetime1">
              <a:rPr lang="ru-RU" smtClean="0"/>
              <a:t>02.06.2021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B411-1D2F-4236-A092-665D64862A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750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A63D-7D08-4020-BE0A-76567B2798B1}" type="datetime1">
              <a:rPr lang="ru-RU" smtClean="0"/>
              <a:t>02.06.2021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B411-1D2F-4236-A092-665D64862A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947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D21CD-DEDD-4596-B55D-C31B6585B68E}" type="datetime1">
              <a:rPr lang="ru-RU" smtClean="0"/>
              <a:t>02.06.2021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B411-1D2F-4236-A092-665D64862A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154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69F6-FDE8-49CB-A712-AEB868FC2A80}" type="datetime1">
              <a:rPr lang="ru-RU" smtClean="0"/>
              <a:t>02.06.2021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B411-1D2F-4236-A092-665D64862A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465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00603-5229-464A-84D9-5B62EBE66840}" type="datetime1">
              <a:rPr lang="ru-RU" smtClean="0"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6B411-1D2F-4236-A092-665D64862A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69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5066" y="5517232"/>
            <a:ext cx="44164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rgbClr val="008080"/>
                </a:solidFill>
                <a:ea typeface="Verdana" pitchFamily="34" charset="0"/>
                <a:cs typeface="Times New Roman" panose="02020603050405020304" pitchFamily="18" charset="0"/>
              </a:rPr>
              <a:t>                                   Тарабрин В.С.</a:t>
            </a:r>
          </a:p>
          <a:p>
            <a:pPr algn="r"/>
            <a:r>
              <a:rPr lang="ru-RU" sz="1600" b="1" dirty="0">
                <a:solidFill>
                  <a:srgbClr val="008080"/>
                </a:solidFill>
                <a:ea typeface="Verdana" pitchFamily="34" charset="0"/>
                <a:cs typeface="Times New Roman" panose="02020603050405020304" pitchFamily="18" charset="0"/>
              </a:rPr>
              <a:t>Главный врач санатория «Транссиб</a:t>
            </a:r>
            <a:r>
              <a:rPr lang="ru-RU" sz="1600" b="1" dirty="0" smtClean="0">
                <a:solidFill>
                  <a:srgbClr val="008080"/>
                </a:solidFill>
                <a:ea typeface="Verdana" pitchFamily="34" charset="0"/>
                <a:cs typeface="Times New Roman" panose="02020603050405020304" pitchFamily="18" charset="0"/>
              </a:rPr>
              <a:t>» -</a:t>
            </a:r>
            <a:endParaRPr lang="ru-RU" sz="1600" b="1" dirty="0">
              <a:solidFill>
                <a:srgbClr val="008080"/>
              </a:solidFill>
              <a:ea typeface="Verdana" pitchFamily="34" charset="0"/>
              <a:cs typeface="Times New Roman" panose="02020603050405020304" pitchFamily="18" charset="0"/>
            </a:endParaRPr>
          </a:p>
          <a:p>
            <a:pPr algn="r"/>
            <a:r>
              <a:rPr lang="ru-RU" sz="1600" b="1" dirty="0" smtClean="0">
                <a:solidFill>
                  <a:srgbClr val="008080"/>
                </a:solidFill>
                <a:ea typeface="Verdana" pitchFamily="34" charset="0"/>
                <a:cs typeface="Times New Roman" panose="02020603050405020304" pitchFamily="18" charset="0"/>
              </a:rPr>
              <a:t>филиала </a:t>
            </a:r>
            <a:r>
              <a:rPr lang="ru-RU" sz="1600" b="1" dirty="0">
                <a:solidFill>
                  <a:srgbClr val="008080"/>
                </a:solidFill>
                <a:ea typeface="Verdana" pitchFamily="34" charset="0"/>
                <a:cs typeface="Times New Roman" panose="02020603050405020304" pitchFamily="18" charset="0"/>
              </a:rPr>
              <a:t>АО «РЖД-ЗДОРОВЬЕ»</a:t>
            </a:r>
            <a:endParaRPr lang="ru-RU" sz="1600" dirty="0">
              <a:solidFill>
                <a:srgbClr val="008080"/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3284984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8080"/>
                </a:solidFill>
              </a:rPr>
              <a:t>СОВРЕМЕННОЕ САНАТОРНО-КУРОРТНОЕ ЛЕЧЕНИЕ </a:t>
            </a:r>
            <a:r>
              <a:rPr lang="ru-RU" sz="2800" b="1" dirty="0" smtClean="0">
                <a:solidFill>
                  <a:srgbClr val="008080"/>
                </a:solidFill>
              </a:rPr>
              <a:t>– </a:t>
            </a:r>
          </a:p>
          <a:p>
            <a:pPr algn="ctr"/>
            <a:r>
              <a:rPr lang="ru-RU" sz="2800" b="1" dirty="0" smtClean="0">
                <a:solidFill>
                  <a:srgbClr val="008080"/>
                </a:solidFill>
              </a:rPr>
              <a:t>ЗАЛОГ </a:t>
            </a:r>
            <a:r>
              <a:rPr lang="ru-RU" sz="2800" b="1" dirty="0">
                <a:solidFill>
                  <a:srgbClr val="008080"/>
                </a:solidFill>
              </a:rPr>
              <a:t>ПРОФЕССИОНАЛЬНОГО ДОЛГОЛЕТИЯ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2" t="15813" r="14309" b="31402"/>
          <a:stretch/>
        </p:blipFill>
        <p:spPr>
          <a:xfrm>
            <a:off x="3280398" y="17009"/>
            <a:ext cx="2589336" cy="196717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79512" y="1981465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8080"/>
                </a:solidFill>
              </a:rPr>
              <a:t>ХХ юбилейный Всероссийский форум </a:t>
            </a:r>
          </a:p>
          <a:p>
            <a:pPr algn="ctr"/>
            <a:r>
              <a:rPr lang="ru-RU" b="1" dirty="0" smtClean="0">
                <a:solidFill>
                  <a:srgbClr val="008080"/>
                </a:solidFill>
              </a:rPr>
              <a:t>«ЗДРАВНИЦА -2021»</a:t>
            </a:r>
            <a:endParaRPr lang="ru-RU" b="1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53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86068"/>
            <a:ext cx="3578138" cy="79202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ru-RU" sz="2800" b="1" dirty="0">
                <a:solidFill>
                  <a:srgbClr val="008080"/>
                </a:solidFill>
                <a:latin typeface="Calibri" panose="020F0502020204030204" pitchFamily="34" charset="0"/>
                <a:ea typeface="Verdana" pitchFamily="34" charset="0"/>
                <a:cs typeface="Times New Roman" panose="02020603050405020304" pitchFamily="18" charset="0"/>
              </a:rPr>
              <a:t>П</a:t>
            </a:r>
            <a:r>
              <a:rPr lang="ru-RU" sz="2800" b="1" dirty="0" smtClean="0">
                <a:solidFill>
                  <a:srgbClr val="008080"/>
                </a:solidFill>
                <a:latin typeface="Calibri" panose="020F0502020204030204" pitchFamily="34" charset="0"/>
                <a:ea typeface="Verdana" pitchFamily="34" charset="0"/>
                <a:cs typeface="Times New Roman" panose="02020603050405020304" pitchFamily="18" charset="0"/>
              </a:rPr>
              <a:t>рограммы лечения</a:t>
            </a:r>
            <a:endParaRPr lang="ru-RU" sz="2800" b="1" dirty="0">
              <a:solidFill>
                <a:srgbClr val="008080"/>
              </a:solidFill>
              <a:latin typeface="Calibri" panose="020F0502020204030204" pitchFamily="34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B411-1D2F-4236-A092-665D64862A62}" type="slidenum">
              <a:rPr lang="ru-RU" smtClean="0"/>
              <a:t>10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23900" y="980728"/>
            <a:ext cx="8263830" cy="604867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endParaRPr lang="ru-RU" b="1" dirty="0">
              <a:solidFill>
                <a:srgbClr val="008080"/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ru-RU" b="1" dirty="0" smtClean="0">
              <a:solidFill>
                <a:srgbClr val="008080"/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ru-RU" b="1" dirty="0">
              <a:solidFill>
                <a:srgbClr val="008080"/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ru-RU" b="1" dirty="0" smtClean="0">
              <a:solidFill>
                <a:srgbClr val="008080"/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ru-RU" b="1" dirty="0">
              <a:solidFill>
                <a:srgbClr val="008080"/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2" t="15813" r="14309" b="31402"/>
          <a:stretch/>
        </p:blipFill>
        <p:spPr>
          <a:xfrm>
            <a:off x="2947" y="0"/>
            <a:ext cx="1584403" cy="1203705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444756" y="1203705"/>
            <a:ext cx="7056784" cy="3888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008080"/>
                </a:solidFill>
                <a:latin typeface="Calibri" panose="020F0502020204030204" pitchFamily="34" charset="0"/>
                <a:ea typeface="Verdana" pitchFamily="34" charset="0"/>
                <a:cs typeface="Times New Roman" panose="02020603050405020304" pitchFamily="18" charset="0"/>
              </a:rPr>
              <a:t>«Классическая санаторная»;</a:t>
            </a:r>
          </a:p>
          <a:p>
            <a:pPr marL="457200" indent="-457200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008080"/>
                </a:solidFill>
                <a:latin typeface="Calibri" panose="020F0502020204030204" pitchFamily="34" charset="0"/>
                <a:ea typeface="Verdana" pitchFamily="34" charset="0"/>
                <a:cs typeface="Times New Roman" panose="02020603050405020304" pitchFamily="18" charset="0"/>
              </a:rPr>
              <a:t>«Классическая </a:t>
            </a:r>
            <a:r>
              <a:rPr lang="ru-RU" sz="2800" b="1" dirty="0">
                <a:solidFill>
                  <a:srgbClr val="008080"/>
                </a:solidFill>
                <a:latin typeface="Calibri" panose="020F0502020204030204" pitchFamily="34" charset="0"/>
                <a:ea typeface="Verdana" pitchFamily="34" charset="0"/>
                <a:cs typeface="Times New Roman" panose="02020603050405020304" pitchFamily="18" charset="0"/>
              </a:rPr>
              <a:t>санаторная для </a:t>
            </a:r>
            <a:r>
              <a:rPr lang="ru-RU" sz="2800" b="1" dirty="0" smtClean="0">
                <a:solidFill>
                  <a:srgbClr val="008080"/>
                </a:solidFill>
                <a:latin typeface="Calibri" panose="020F0502020204030204" pitchFamily="34" charset="0"/>
                <a:ea typeface="Verdana" pitchFamily="34" charset="0"/>
                <a:cs typeface="Times New Roman" panose="02020603050405020304" pitchFamily="18" charset="0"/>
              </a:rPr>
              <a:t>здоровых»;</a:t>
            </a:r>
          </a:p>
          <a:p>
            <a:pPr marL="457200" indent="-457200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008080"/>
                </a:solidFill>
                <a:latin typeface="Calibri" panose="020F0502020204030204" pitchFamily="34" charset="0"/>
                <a:ea typeface="Verdana" pitchFamily="34" charset="0"/>
                <a:cs typeface="Times New Roman" panose="02020603050405020304" pitchFamily="18" charset="0"/>
              </a:rPr>
              <a:t>«Классическая санаторная для </a:t>
            </a:r>
            <a:r>
              <a:rPr lang="ru-RU" sz="2800" b="1" dirty="0" smtClean="0">
                <a:solidFill>
                  <a:srgbClr val="008080"/>
                </a:solidFill>
                <a:latin typeface="Calibri" panose="020F0502020204030204" pitchFamily="34" charset="0"/>
                <a:ea typeface="Verdana" pitchFamily="34" charset="0"/>
                <a:cs typeface="Times New Roman" panose="02020603050405020304" pitchFamily="18" charset="0"/>
              </a:rPr>
              <a:t>женщин»; </a:t>
            </a:r>
          </a:p>
          <a:p>
            <a:pPr marL="457200" indent="-457200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008080"/>
                </a:solidFill>
                <a:latin typeface="Calibri" panose="020F0502020204030204" pitchFamily="34" charset="0"/>
                <a:ea typeface="Verdana" pitchFamily="34" charset="0"/>
                <a:cs typeface="Times New Roman" panose="02020603050405020304" pitchFamily="18" charset="0"/>
              </a:rPr>
              <a:t>«Классическая санаторная для </a:t>
            </a:r>
            <a:r>
              <a:rPr lang="ru-RU" sz="2800" b="1" dirty="0" smtClean="0">
                <a:solidFill>
                  <a:srgbClr val="008080"/>
                </a:solidFill>
                <a:latin typeface="Calibri" panose="020F0502020204030204" pitchFamily="34" charset="0"/>
                <a:ea typeface="Verdana" pitchFamily="34" charset="0"/>
                <a:cs typeface="Times New Roman" panose="02020603050405020304" pitchFamily="18" charset="0"/>
              </a:rPr>
              <a:t>мужчин»;</a:t>
            </a:r>
          </a:p>
          <a:p>
            <a:pPr marL="457200" indent="-457200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008080"/>
                </a:solidFill>
                <a:latin typeface="Calibri" panose="020F0502020204030204" pitchFamily="34" charset="0"/>
                <a:ea typeface="Verdana" pitchFamily="34" charset="0"/>
                <a:cs typeface="Times New Roman" panose="02020603050405020304" pitchFamily="18" charset="0"/>
              </a:rPr>
              <a:t>«Восстановительное лечение, для пациентов перенесши новую </a:t>
            </a:r>
            <a:r>
              <a:rPr lang="ru-RU" sz="2800" b="1" dirty="0" err="1">
                <a:solidFill>
                  <a:srgbClr val="008080"/>
                </a:solidFill>
                <a:latin typeface="Calibri" panose="020F0502020204030204" pitchFamily="34" charset="0"/>
                <a:ea typeface="Verdana" pitchFamily="34" charset="0"/>
                <a:cs typeface="Times New Roman" panose="02020603050405020304" pitchFamily="18" charset="0"/>
              </a:rPr>
              <a:t>коронавирусную</a:t>
            </a:r>
            <a:r>
              <a:rPr lang="ru-RU" sz="2800" b="1" dirty="0">
                <a:solidFill>
                  <a:srgbClr val="008080"/>
                </a:solidFill>
                <a:latin typeface="Calibri" panose="020F0502020204030204" pitchFamily="34" charset="0"/>
                <a:ea typeface="Verdana" pitchFamily="34" charset="0"/>
                <a:cs typeface="Times New Roman" panose="02020603050405020304" pitchFamily="18" charset="0"/>
              </a:rPr>
              <a:t> инфекцию».</a:t>
            </a:r>
          </a:p>
          <a:p>
            <a:pPr marL="457200" indent="-457200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008080"/>
                </a:solidFill>
                <a:latin typeface="Calibri" panose="020F0502020204030204" pitchFamily="34" charset="0"/>
                <a:ea typeface="Verdana" pitchFamily="34" charset="0"/>
                <a:cs typeface="Times New Roman" panose="02020603050405020304" pitchFamily="18" charset="0"/>
              </a:rPr>
              <a:t>«Легкое дыхание»;</a:t>
            </a:r>
          </a:p>
          <a:p>
            <a:pPr marL="457200" indent="-457200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008080"/>
                </a:solidFill>
                <a:latin typeface="Calibri" panose="020F0502020204030204" pitchFamily="34" charset="0"/>
                <a:ea typeface="Verdana" pitchFamily="34" charset="0"/>
                <a:cs typeface="Times New Roman" panose="02020603050405020304" pitchFamily="18" charset="0"/>
              </a:rPr>
              <a:t>«Оздоровительная»;</a:t>
            </a:r>
          </a:p>
          <a:p>
            <a:pPr marL="457200" indent="-457200">
              <a:lnSpc>
                <a:spcPct val="160000"/>
              </a:lnSpc>
              <a:buFont typeface="Wingdings" panose="05000000000000000000" pitchFamily="2" charset="2"/>
              <a:buChar char="Ø"/>
            </a:pPr>
            <a:endParaRPr lang="ru-RU" sz="2800" b="1" dirty="0">
              <a:solidFill>
                <a:srgbClr val="008080"/>
              </a:solidFill>
              <a:latin typeface="Calibri" panose="020F0502020204030204" pitchFamily="34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www.belienochi.ru/images/home/banner-lechen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" y="4901992"/>
            <a:ext cx="4030208" cy="190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leks-lib.vld.muzkult.ru/media/2019/09/12/1262921960/1541371519_spiral-evoljucii-1327x10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39" y="3957349"/>
            <a:ext cx="3848651" cy="29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78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86068"/>
            <a:ext cx="3866170" cy="79202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ru-RU" sz="2800" b="1" dirty="0" smtClean="0">
                <a:solidFill>
                  <a:srgbClr val="008080"/>
                </a:solidFill>
                <a:latin typeface="Calibri" panose="020F0502020204030204" pitchFamily="34" charset="0"/>
                <a:ea typeface="Verdana" pitchFamily="34" charset="0"/>
                <a:cs typeface="Times New Roman" panose="02020603050405020304" pitchFamily="18" charset="0"/>
              </a:rPr>
              <a:t>Классическая программа лечения для здоровых</a:t>
            </a:r>
            <a:endParaRPr lang="ru-RU" sz="2800" b="1" dirty="0">
              <a:solidFill>
                <a:srgbClr val="008080"/>
              </a:solidFill>
              <a:latin typeface="Calibri" panose="020F0502020204030204" pitchFamily="34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B411-1D2F-4236-A092-665D64862A62}" type="slidenum">
              <a:rPr lang="ru-RU" smtClean="0"/>
              <a:t>11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23900" y="980728"/>
            <a:ext cx="8263830" cy="604867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endParaRPr lang="ru-RU" b="1" dirty="0">
              <a:solidFill>
                <a:srgbClr val="008080"/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ru-RU" b="1" dirty="0" smtClean="0">
              <a:solidFill>
                <a:srgbClr val="008080"/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ru-RU" b="1" dirty="0">
              <a:solidFill>
                <a:srgbClr val="008080"/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ru-RU" b="1" dirty="0" smtClean="0">
              <a:solidFill>
                <a:srgbClr val="008080"/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ru-RU" b="1" dirty="0">
              <a:solidFill>
                <a:srgbClr val="008080"/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382358"/>
              </p:ext>
            </p:extLst>
          </p:nvPr>
        </p:nvGraphicFramePr>
        <p:xfrm>
          <a:off x="364748" y="1268755"/>
          <a:ext cx="8308424" cy="54726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1814">
                  <a:extLst>
                    <a:ext uri="{9D8B030D-6E8A-4147-A177-3AD203B41FA5}">
                      <a16:colId xmlns:a16="http://schemas.microsoft.com/office/drawing/2014/main" val="1565105100"/>
                    </a:ext>
                  </a:extLst>
                </a:gridCol>
                <a:gridCol w="4155881">
                  <a:extLst>
                    <a:ext uri="{9D8B030D-6E8A-4147-A177-3AD203B41FA5}">
                      <a16:colId xmlns:a16="http://schemas.microsoft.com/office/drawing/2014/main" val="773373704"/>
                    </a:ext>
                  </a:extLst>
                </a:gridCol>
                <a:gridCol w="2870729">
                  <a:extLst>
                    <a:ext uri="{9D8B030D-6E8A-4147-A177-3AD203B41FA5}">
                      <a16:colId xmlns:a16="http://schemas.microsoft.com/office/drawing/2014/main" val="2226024175"/>
                    </a:ext>
                  </a:extLst>
                </a:gridCol>
              </a:tblGrid>
              <a:tr h="32257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Calibri "/>
                        </a:rPr>
                        <a:t>Санаторий «Транссиб»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 "/>
                      </a:endParaRPr>
                    </a:p>
                  </a:txBody>
                  <a:tcPr marL="2476" marR="2476" marT="2476" marB="0" anchor="ctr">
                    <a:solidFill>
                      <a:srgbClr val="0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276904"/>
                  </a:ext>
                </a:extLst>
              </a:tr>
              <a:tr h="32257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Calibri "/>
                        </a:rPr>
                        <a:t>Тип программы: Классическая санаторная для здоровых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 "/>
                      </a:endParaRPr>
                    </a:p>
                  </a:txBody>
                  <a:tcPr marL="2476" marR="2476" marT="2476" marB="0" anchor="ctr">
                    <a:solidFill>
                      <a:srgbClr val="6BDB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9513247"/>
                  </a:ext>
                </a:extLst>
              </a:tr>
              <a:tr h="3225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Calibri "/>
                        </a:rPr>
                        <a:t>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"/>
                      </a:endParaRPr>
                    </a:p>
                  </a:txBody>
                  <a:tcPr marL="2476" marR="2476" marT="2476" marB="0" anchor="ctr">
                    <a:solidFill>
                      <a:srgbClr val="6BDB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alibri "/>
                        </a:rPr>
                        <a:t>Перечень услуг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 "/>
                      </a:endParaRPr>
                    </a:p>
                  </a:txBody>
                  <a:tcPr marL="2476" marR="2476" marT="2476" marB="0" anchor="ctr">
                    <a:solidFill>
                      <a:srgbClr val="6BDB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alibri "/>
                        </a:rPr>
                        <a:t>Количество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 "/>
                      </a:endParaRPr>
                    </a:p>
                  </a:txBody>
                  <a:tcPr marL="2476" marR="2476" marT="2476" marB="0" anchor="ctr">
                    <a:solidFill>
                      <a:srgbClr val="6BDB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915948"/>
                  </a:ext>
                </a:extLst>
              </a:tr>
              <a:tr h="32257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  <a:latin typeface="Calibri "/>
                        </a:rPr>
                        <a:t>Прием и консультации врачей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 "/>
                      </a:endParaRPr>
                    </a:p>
                  </a:txBody>
                  <a:tcPr marL="2476" marR="2476" marT="2476" marB="0" anchor="ctr">
                    <a:solidFill>
                      <a:srgbClr val="6BDB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5085760"/>
                  </a:ext>
                </a:extLst>
              </a:tr>
              <a:tr h="6414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Calibri "/>
                        </a:rPr>
                        <a:t>В01.047.001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 "/>
                      </a:endParaRPr>
                    </a:p>
                  </a:txBody>
                  <a:tcPr marL="2476" marR="2476" marT="2476" marB="0" anchor="ctr">
                    <a:solidFill>
                      <a:srgbClr val="6BDB7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effectLst/>
                          <a:latin typeface="Calibri "/>
                        </a:rPr>
                        <a:t>Прием (осмотр, консультация) врача-терапевта первичный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"/>
                      </a:endParaRPr>
                    </a:p>
                  </a:txBody>
                  <a:tcPr marL="2476" marR="2476" marT="2476" marB="0">
                    <a:solidFill>
                      <a:srgbClr val="6BDB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alibri "/>
                        </a:rPr>
                        <a:t>однократно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"/>
                      </a:endParaRPr>
                    </a:p>
                  </a:txBody>
                  <a:tcPr marL="2476" marR="2476" marT="2476" marB="0" anchor="ctr">
                    <a:solidFill>
                      <a:srgbClr val="6BDB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221459"/>
                  </a:ext>
                </a:extLst>
              </a:tr>
              <a:tr h="6414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Calibri "/>
                        </a:rPr>
                        <a:t>В01.047.002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 "/>
                      </a:endParaRPr>
                    </a:p>
                  </a:txBody>
                  <a:tcPr marL="2476" marR="2476" marT="2476" marB="0" anchor="ctr">
                    <a:solidFill>
                      <a:srgbClr val="6BDB7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effectLst/>
                          <a:latin typeface="Calibri "/>
                        </a:rPr>
                        <a:t>Прием (осмотр, консультация) врача-терапевта повторный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"/>
                      </a:endParaRPr>
                    </a:p>
                  </a:txBody>
                  <a:tcPr marL="2476" marR="2476" marT="2476" marB="0">
                    <a:solidFill>
                      <a:srgbClr val="6BDB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alibri "/>
                        </a:rPr>
                        <a:t>не реже 1 раза в неделю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"/>
                      </a:endParaRPr>
                    </a:p>
                  </a:txBody>
                  <a:tcPr marL="2476" marR="2476" marT="2476" marB="0" anchor="ctr">
                    <a:solidFill>
                      <a:srgbClr val="6BDB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6897404"/>
                  </a:ext>
                </a:extLst>
              </a:tr>
              <a:tr h="32257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  <a:latin typeface="Calibri "/>
                        </a:rPr>
                        <a:t>Услуги оздоровительной программы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 "/>
                      </a:endParaRPr>
                    </a:p>
                  </a:txBody>
                  <a:tcPr marL="2476" marR="2476" marT="2476" marB="0" anchor="ctr">
                    <a:solidFill>
                      <a:srgbClr val="6BDB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8995228"/>
                  </a:ext>
                </a:extLst>
              </a:tr>
              <a:tr h="3225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Calibri "/>
                        </a:rPr>
                        <a:t>А20.30.012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 "/>
                      </a:endParaRPr>
                    </a:p>
                  </a:txBody>
                  <a:tcPr marL="2476" marR="2476" marT="2476" marB="0" anchor="ctr">
                    <a:solidFill>
                      <a:srgbClr val="6BDB7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Calibri "/>
                        </a:rPr>
                        <a:t>Воздействие климатом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"/>
                      </a:endParaRPr>
                    </a:p>
                  </a:txBody>
                  <a:tcPr marL="2476" marR="2476" marT="2476" marB="0" anchor="ctr">
                    <a:solidFill>
                      <a:srgbClr val="6BDB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alibri "/>
                        </a:rPr>
                        <a:t>ежедневно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"/>
                      </a:endParaRPr>
                    </a:p>
                  </a:txBody>
                  <a:tcPr marL="2476" marR="2476" marT="2476" marB="0" anchor="ctr">
                    <a:solidFill>
                      <a:srgbClr val="6BDB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520590"/>
                  </a:ext>
                </a:extLst>
              </a:tr>
              <a:tr h="3225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Calibri "/>
                        </a:rPr>
                        <a:t>A20.30.025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 "/>
                      </a:endParaRPr>
                    </a:p>
                  </a:txBody>
                  <a:tcPr marL="2476" marR="2476" marT="2476" marB="0" anchor="ctr">
                    <a:solidFill>
                      <a:srgbClr val="6BDB7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Calibri "/>
                        </a:rPr>
                        <a:t>Фитотерапия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"/>
                      </a:endParaRPr>
                    </a:p>
                  </a:txBody>
                  <a:tcPr marL="2476" marR="2476" marT="2476" marB="0" anchor="ctr">
                    <a:solidFill>
                      <a:srgbClr val="6BDB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alibri "/>
                        </a:rPr>
                        <a:t>ежедневно, 1 раз в день*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"/>
                      </a:endParaRPr>
                    </a:p>
                  </a:txBody>
                  <a:tcPr marL="2476" marR="2476" marT="2476" marB="0" anchor="ctr">
                    <a:solidFill>
                      <a:srgbClr val="6BDB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997757"/>
                  </a:ext>
                </a:extLst>
              </a:tr>
              <a:tr h="3225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Calibri "/>
                        </a:rPr>
                        <a:t>А20.30.013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 "/>
                      </a:endParaRPr>
                    </a:p>
                  </a:txBody>
                  <a:tcPr marL="2476" marR="2476" marT="2476" marB="0" anchor="ctr">
                    <a:solidFill>
                      <a:srgbClr val="6BDB7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effectLst/>
                          <a:latin typeface="Calibri "/>
                        </a:rPr>
                        <a:t>Терренкур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"/>
                      </a:endParaRPr>
                    </a:p>
                  </a:txBody>
                  <a:tcPr marL="2476" marR="2476" marT="2476" marB="0" anchor="ctr">
                    <a:solidFill>
                      <a:srgbClr val="6BDB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alibri "/>
                        </a:rPr>
                        <a:t>ежедневно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"/>
                      </a:endParaRPr>
                    </a:p>
                  </a:txBody>
                  <a:tcPr marL="2476" marR="2476" marT="2476" marB="0" anchor="ctr">
                    <a:solidFill>
                      <a:srgbClr val="6BDB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527714"/>
                  </a:ext>
                </a:extLst>
              </a:tr>
              <a:tr h="3225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Calibri "/>
                        </a:rPr>
                        <a:t>А19.30.008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 "/>
                      </a:endParaRPr>
                    </a:p>
                  </a:txBody>
                  <a:tcPr marL="2476" marR="2476" marT="2476" marB="0" anchor="ctr">
                    <a:solidFill>
                      <a:srgbClr val="6BDB7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effectLst/>
                          <a:latin typeface="Calibri "/>
                        </a:rPr>
                        <a:t>Лечебное плавание в бассейне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"/>
                      </a:endParaRPr>
                    </a:p>
                  </a:txBody>
                  <a:tcPr marL="2476" marR="2476" marT="2476" marB="0" anchor="ctr">
                    <a:solidFill>
                      <a:srgbClr val="6BDB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alibri "/>
                        </a:rPr>
                        <a:t>2 раза в неделю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"/>
                      </a:endParaRPr>
                    </a:p>
                  </a:txBody>
                  <a:tcPr marL="2476" marR="2476" marT="2476" marB="0" anchor="ctr">
                    <a:solidFill>
                      <a:srgbClr val="6BDB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946760"/>
                  </a:ext>
                </a:extLst>
              </a:tr>
              <a:tr h="6414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Calibri "/>
                        </a:rPr>
                        <a:t>A19.30.007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 "/>
                      </a:endParaRPr>
                    </a:p>
                  </a:txBody>
                  <a:tcPr marL="2476" marR="2476" marT="2476" marB="0" anchor="ctr">
                    <a:solidFill>
                      <a:srgbClr val="6BDB7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effectLst/>
                          <a:latin typeface="Calibri "/>
                        </a:rPr>
                        <a:t>Лечебная физкультура с использованием тренажера  (без инструктора)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"/>
                      </a:endParaRPr>
                    </a:p>
                  </a:txBody>
                  <a:tcPr marL="2476" marR="2476" marT="2476" marB="0">
                    <a:solidFill>
                      <a:srgbClr val="6BDB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alibri "/>
                        </a:rPr>
                        <a:t>ежедневно*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"/>
                      </a:endParaRPr>
                    </a:p>
                  </a:txBody>
                  <a:tcPr marL="2476" marR="2476" marT="2476" marB="0" anchor="ctr">
                    <a:solidFill>
                      <a:srgbClr val="6BDB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278850"/>
                  </a:ext>
                </a:extLst>
              </a:tr>
              <a:tr h="32257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  <a:latin typeface="Calibri "/>
                        </a:rPr>
                        <a:t>Услуги диагностической программы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 "/>
                      </a:endParaRPr>
                    </a:p>
                  </a:txBody>
                  <a:tcPr marL="2476" marR="2476" marT="2476" marB="0" anchor="ctr">
                    <a:solidFill>
                      <a:srgbClr val="6BDB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652592"/>
                  </a:ext>
                </a:extLst>
              </a:tr>
              <a:tr h="3225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Calibri "/>
                        </a:rPr>
                        <a:t>А05.10.006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 "/>
                      </a:endParaRPr>
                    </a:p>
                  </a:txBody>
                  <a:tcPr marL="2476" marR="2476" marT="2476" marB="0" anchor="ctr">
                    <a:solidFill>
                      <a:srgbClr val="6BDB7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Calibri "/>
                        </a:rPr>
                        <a:t>Регистрация электрокардиограммы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"/>
                      </a:endParaRPr>
                    </a:p>
                  </a:txBody>
                  <a:tcPr marL="2476" marR="2476" marT="2476" marB="0" anchor="ctr">
                    <a:solidFill>
                      <a:srgbClr val="6BDB7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Calibri 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"/>
                      </a:endParaRPr>
                    </a:p>
                  </a:txBody>
                  <a:tcPr marL="2476" marR="2476" marT="2476" marB="0" anchor="ctr">
                    <a:solidFill>
                      <a:srgbClr val="6BDB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119941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2" t="15813" r="14309" b="31402"/>
          <a:stretch/>
        </p:blipFill>
        <p:spPr>
          <a:xfrm>
            <a:off x="2947" y="0"/>
            <a:ext cx="1584403" cy="120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50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86068"/>
            <a:ext cx="3866170" cy="79202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ru-RU" sz="2800" b="1" dirty="0" smtClean="0">
                <a:solidFill>
                  <a:srgbClr val="008080"/>
                </a:solidFill>
                <a:latin typeface="Calibri" panose="020F0502020204030204" pitchFamily="34" charset="0"/>
                <a:ea typeface="Verdana" pitchFamily="34" charset="0"/>
                <a:cs typeface="Times New Roman" panose="02020603050405020304" pitchFamily="18" charset="0"/>
              </a:rPr>
              <a:t>Классическая программа лечения для здоровых</a:t>
            </a:r>
            <a:endParaRPr lang="ru-RU" sz="2800" b="1" dirty="0">
              <a:solidFill>
                <a:srgbClr val="008080"/>
              </a:solidFill>
              <a:latin typeface="Calibri" panose="020F0502020204030204" pitchFamily="34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B411-1D2F-4236-A092-665D64862A62}" type="slidenum">
              <a:rPr lang="ru-RU" smtClean="0"/>
              <a:t>12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23900" y="980728"/>
            <a:ext cx="8263830" cy="604867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endParaRPr lang="ru-RU" b="1" dirty="0">
              <a:solidFill>
                <a:srgbClr val="008080"/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ru-RU" b="1" dirty="0" smtClean="0">
              <a:solidFill>
                <a:srgbClr val="008080"/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ru-RU" b="1" dirty="0">
              <a:solidFill>
                <a:srgbClr val="008080"/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ru-RU" b="1" dirty="0" smtClean="0">
              <a:solidFill>
                <a:srgbClr val="008080"/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ru-RU" b="1" dirty="0">
              <a:solidFill>
                <a:srgbClr val="008080"/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212032"/>
              </p:ext>
            </p:extLst>
          </p:nvPr>
        </p:nvGraphicFramePr>
        <p:xfrm>
          <a:off x="223900" y="1344998"/>
          <a:ext cx="8668580" cy="52316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67780">
                  <a:extLst>
                    <a:ext uri="{9D8B030D-6E8A-4147-A177-3AD203B41FA5}">
                      <a16:colId xmlns:a16="http://schemas.microsoft.com/office/drawing/2014/main" val="2028714805"/>
                    </a:ext>
                  </a:extLst>
                </a:gridCol>
                <a:gridCol w="7200800">
                  <a:extLst>
                    <a:ext uri="{9D8B030D-6E8A-4147-A177-3AD203B41FA5}">
                      <a16:colId xmlns:a16="http://schemas.microsoft.com/office/drawing/2014/main" val="2181377571"/>
                    </a:ext>
                  </a:extLst>
                </a:gridCol>
              </a:tblGrid>
              <a:tr h="125638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 dirty="0">
                          <a:effectLst/>
                          <a:latin typeface="Calibri "/>
                        </a:rPr>
                        <a:t>Услуги лечебного блока программы </a:t>
                      </a:r>
                      <a:br>
                        <a:rPr lang="ru-RU" sz="1800" b="1" u="none" strike="noStrike" dirty="0">
                          <a:effectLst/>
                          <a:latin typeface="Calibri "/>
                        </a:rPr>
                      </a:br>
                      <a:r>
                        <a:rPr lang="ru-RU" sz="1800" b="1" u="none" strike="noStrike" dirty="0">
                          <a:effectLst/>
                          <a:latin typeface="Calibri "/>
                        </a:rPr>
                        <a:t>(По назначению врача из нижеперечисленных процедур в </a:t>
                      </a:r>
                      <a:r>
                        <a:rPr lang="ru-RU" sz="1800" b="1" u="none" strike="noStrike" dirty="0" smtClean="0">
                          <a:effectLst/>
                          <a:latin typeface="Calibri "/>
                        </a:rPr>
                        <a:t>количестве </a:t>
                      </a:r>
                      <a:r>
                        <a:rPr lang="ru-RU" sz="1800" b="1" u="none" strike="noStrike" dirty="0">
                          <a:effectLst/>
                          <a:latin typeface="Calibri "/>
                        </a:rPr>
                        <a:t>до 4-х процедур в рабочий день  (воскресенье-выходной))**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"/>
                      </a:endParaRPr>
                    </a:p>
                  </a:txBody>
                  <a:tcPr marL="2476" marR="2476" marT="2476" marB="0" anchor="ctr">
                    <a:solidFill>
                      <a:srgbClr val="0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2495174"/>
                  </a:ext>
                </a:extLst>
              </a:tr>
              <a:tr h="4220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Calibri "/>
                        </a:rPr>
                        <a:t> 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 "/>
                      </a:endParaRPr>
                    </a:p>
                  </a:txBody>
                  <a:tcPr marL="2476" marR="2476" marT="2476" marB="0" anchor="ctr">
                    <a:solidFill>
                      <a:srgbClr val="6BDB7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 dirty="0">
                          <a:effectLst/>
                          <a:latin typeface="Calibri "/>
                        </a:rPr>
                        <a:t>Лечение искусственной воздушной средой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"/>
                      </a:endParaRPr>
                    </a:p>
                  </a:txBody>
                  <a:tcPr marL="2476" marR="2476" marT="2476" marB="0" anchor="ctr">
                    <a:solidFill>
                      <a:srgbClr val="6BDB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154320"/>
                  </a:ext>
                </a:extLst>
              </a:tr>
              <a:tr h="8392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Calibri "/>
                        </a:rPr>
                        <a:t>A11.09.007.001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 "/>
                      </a:endParaRPr>
                    </a:p>
                  </a:txBody>
                  <a:tcPr marL="2476" marR="2476" marT="2476" marB="0" anchor="ctr">
                    <a:solidFill>
                      <a:srgbClr val="6BDB7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Calibri "/>
                        </a:rPr>
                        <a:t>Ингаляторное введение лекарственных препаратов через </a:t>
                      </a:r>
                      <a:r>
                        <a:rPr lang="ru-RU" sz="1800" u="none" strike="noStrike" dirty="0" err="1">
                          <a:effectLst/>
                          <a:latin typeface="Calibri "/>
                        </a:rPr>
                        <a:t>небулайзер</a:t>
                      </a:r>
                      <a:r>
                        <a:rPr lang="ru-RU" sz="1800" u="none" strike="noStrike" dirty="0">
                          <a:effectLst/>
                          <a:latin typeface="Calibri "/>
                        </a:rPr>
                        <a:t> (эвкалипт,  физиологический раствор)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"/>
                      </a:endParaRPr>
                    </a:p>
                  </a:txBody>
                  <a:tcPr marL="2476" marR="2476" marT="2476" marB="0" anchor="ctr">
                    <a:solidFill>
                      <a:srgbClr val="6BDB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211777"/>
                  </a:ext>
                </a:extLst>
              </a:tr>
              <a:tr h="4220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Calibri "/>
                        </a:rPr>
                        <a:t> 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 "/>
                      </a:endParaRPr>
                    </a:p>
                  </a:txBody>
                  <a:tcPr marL="2476" marR="2476" marT="2476" marB="0" anchor="ctr">
                    <a:solidFill>
                      <a:srgbClr val="6BDB7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 dirty="0">
                          <a:effectLst/>
                          <a:latin typeface="Calibri "/>
                        </a:rPr>
                        <a:t>Бальнеотерапия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"/>
                      </a:endParaRPr>
                    </a:p>
                  </a:txBody>
                  <a:tcPr marL="2476" marR="2476" marT="2476" marB="0" anchor="ctr">
                    <a:solidFill>
                      <a:srgbClr val="6BDB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469357"/>
                  </a:ext>
                </a:extLst>
              </a:tr>
              <a:tr h="4220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Calibri "/>
                        </a:rPr>
                        <a:t>A20.30.006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 "/>
                      </a:endParaRPr>
                    </a:p>
                  </a:txBody>
                  <a:tcPr marL="2476" marR="2476" marT="2476" marB="0" anchor="ctr">
                    <a:solidFill>
                      <a:srgbClr val="6BDB7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Calibri "/>
                        </a:rPr>
                        <a:t>Ванны лекарственные лечебные (с солью)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"/>
                      </a:endParaRPr>
                    </a:p>
                  </a:txBody>
                  <a:tcPr marL="2476" marR="2476" marT="2476" marB="0" anchor="ctr">
                    <a:solidFill>
                      <a:srgbClr val="6BDB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836431"/>
                  </a:ext>
                </a:extLst>
              </a:tr>
              <a:tr h="4220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Calibri "/>
                        </a:rPr>
                        <a:t>А20.30.030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 "/>
                      </a:endParaRPr>
                    </a:p>
                  </a:txBody>
                  <a:tcPr marL="2476" marR="2476" marT="2476" marB="0" anchor="ctr">
                    <a:solidFill>
                      <a:srgbClr val="6BDB7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Calibri "/>
                        </a:rPr>
                        <a:t>Ванны воздушно-пузырьковые (жемчужные)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"/>
                      </a:endParaRPr>
                    </a:p>
                  </a:txBody>
                  <a:tcPr marL="2476" marR="2476" marT="2476" marB="0" anchor="ctr">
                    <a:solidFill>
                      <a:srgbClr val="6BDB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33770"/>
                  </a:ext>
                </a:extLst>
              </a:tr>
              <a:tr h="4220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Calibri "/>
                        </a:rPr>
                        <a:t> 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 "/>
                      </a:endParaRPr>
                    </a:p>
                  </a:txBody>
                  <a:tcPr marL="2476" marR="2476" marT="2476" marB="0" anchor="ctr">
                    <a:solidFill>
                      <a:srgbClr val="6BDB7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 dirty="0">
                          <a:effectLst/>
                          <a:latin typeface="Calibri "/>
                        </a:rPr>
                        <a:t>Аппаратная физиотерапия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"/>
                      </a:endParaRPr>
                    </a:p>
                  </a:txBody>
                  <a:tcPr marL="2476" marR="2476" marT="2476" marB="0" anchor="ctr">
                    <a:solidFill>
                      <a:srgbClr val="6BDB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663327"/>
                  </a:ext>
                </a:extLst>
              </a:tr>
              <a:tr h="4220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Calibri "/>
                        </a:rPr>
                        <a:t>A17.29.002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 "/>
                      </a:endParaRPr>
                    </a:p>
                  </a:txBody>
                  <a:tcPr marL="2476" marR="2476" marT="2476" marB="0" anchor="ctr">
                    <a:solidFill>
                      <a:srgbClr val="6BDB7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u="none" strike="noStrike" dirty="0">
                          <a:effectLst/>
                          <a:latin typeface="Calibri "/>
                        </a:rPr>
                        <a:t>Электросон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"/>
                      </a:endParaRPr>
                    </a:p>
                  </a:txBody>
                  <a:tcPr marL="2476" marR="2476" marT="2476" marB="0" anchor="ctr">
                    <a:solidFill>
                      <a:srgbClr val="6BDB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989062"/>
                  </a:ext>
                </a:extLst>
              </a:tr>
              <a:tr h="6038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Calibri "/>
                        </a:rPr>
                        <a:t>A17.24.010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 "/>
                      </a:endParaRPr>
                    </a:p>
                  </a:txBody>
                  <a:tcPr marL="2476" marR="2476" marT="2476" marB="0" anchor="ctr">
                    <a:solidFill>
                      <a:srgbClr val="6BDB7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u="none" strike="noStrike" dirty="0">
                          <a:effectLst/>
                          <a:latin typeface="Calibri "/>
                        </a:rPr>
                        <a:t>Многофункциональная электростимуляция мышц (</a:t>
                      </a:r>
                      <a:r>
                        <a:rPr lang="ru-RU" sz="1800" u="none" strike="noStrike" dirty="0" err="1">
                          <a:effectLst/>
                          <a:latin typeface="Calibri "/>
                        </a:rPr>
                        <a:t>ДиаДЭНС</a:t>
                      </a:r>
                      <a:r>
                        <a:rPr lang="ru-RU" sz="1800" u="none" strike="noStrike" dirty="0">
                          <a:effectLst/>
                          <a:latin typeface="Calibri "/>
                        </a:rPr>
                        <a:t>-терапия)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"/>
                      </a:endParaRPr>
                    </a:p>
                  </a:txBody>
                  <a:tcPr marL="2476" marR="2476" marT="2476" marB="0" anchor="ctr">
                    <a:solidFill>
                      <a:srgbClr val="6BDB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4857628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2" t="15813" r="14309" b="31402"/>
          <a:stretch/>
        </p:blipFill>
        <p:spPr>
          <a:xfrm>
            <a:off x="2947" y="0"/>
            <a:ext cx="1584403" cy="120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4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86068"/>
            <a:ext cx="3866170" cy="79202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ru-RU" sz="2800" b="1" dirty="0" smtClean="0">
                <a:solidFill>
                  <a:srgbClr val="008080"/>
                </a:solidFill>
                <a:latin typeface="Calibri" panose="020F0502020204030204" pitchFamily="34" charset="0"/>
                <a:ea typeface="Verdana" pitchFamily="34" charset="0"/>
                <a:cs typeface="Times New Roman" panose="02020603050405020304" pitchFamily="18" charset="0"/>
              </a:rPr>
              <a:t>Классическая программа лечения для здоровых</a:t>
            </a:r>
            <a:endParaRPr lang="ru-RU" sz="2800" b="1" dirty="0">
              <a:solidFill>
                <a:srgbClr val="008080"/>
              </a:solidFill>
              <a:latin typeface="Calibri" panose="020F0502020204030204" pitchFamily="34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B411-1D2F-4236-A092-665D64862A62}" type="slidenum">
              <a:rPr lang="ru-RU" smtClean="0"/>
              <a:t>13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23900" y="980728"/>
            <a:ext cx="8263830" cy="604867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endParaRPr lang="ru-RU" b="1" dirty="0">
              <a:solidFill>
                <a:srgbClr val="008080"/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ru-RU" b="1" dirty="0" smtClean="0">
              <a:solidFill>
                <a:srgbClr val="008080"/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ru-RU" b="1" dirty="0">
              <a:solidFill>
                <a:srgbClr val="008080"/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ru-RU" b="1" dirty="0" smtClean="0">
              <a:solidFill>
                <a:srgbClr val="008080"/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ru-RU" b="1" dirty="0">
              <a:solidFill>
                <a:srgbClr val="008080"/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243332"/>
              </p:ext>
            </p:extLst>
          </p:nvPr>
        </p:nvGraphicFramePr>
        <p:xfrm>
          <a:off x="207131" y="907021"/>
          <a:ext cx="8784976" cy="58003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72581">
                  <a:extLst>
                    <a:ext uri="{9D8B030D-6E8A-4147-A177-3AD203B41FA5}">
                      <a16:colId xmlns:a16="http://schemas.microsoft.com/office/drawing/2014/main" val="2028714805"/>
                    </a:ext>
                  </a:extLst>
                </a:gridCol>
                <a:gridCol w="7012395">
                  <a:extLst>
                    <a:ext uri="{9D8B030D-6E8A-4147-A177-3AD203B41FA5}">
                      <a16:colId xmlns:a16="http://schemas.microsoft.com/office/drawing/2014/main" val="2181377571"/>
                    </a:ext>
                  </a:extLst>
                </a:gridCol>
              </a:tblGrid>
              <a:tr h="90709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 dirty="0">
                          <a:effectLst/>
                          <a:latin typeface="Calibri "/>
                        </a:rPr>
                        <a:t>Услуги лечебного блока программы </a:t>
                      </a:r>
                      <a:br>
                        <a:rPr lang="ru-RU" sz="1800" b="1" u="none" strike="noStrike" dirty="0">
                          <a:effectLst/>
                          <a:latin typeface="Calibri "/>
                        </a:rPr>
                      </a:br>
                      <a:r>
                        <a:rPr lang="ru-RU" sz="1800" b="1" u="none" strike="noStrike" dirty="0">
                          <a:effectLst/>
                          <a:latin typeface="Calibri "/>
                        </a:rPr>
                        <a:t>(По назначению врача из нижеперечисленных процедур в </a:t>
                      </a:r>
                      <a:r>
                        <a:rPr lang="ru-RU" sz="1800" b="1" u="none" strike="noStrike" dirty="0" smtClean="0">
                          <a:effectLst/>
                          <a:latin typeface="Calibri "/>
                        </a:rPr>
                        <a:t>количестве </a:t>
                      </a:r>
                      <a:r>
                        <a:rPr lang="ru-RU" sz="1800" b="1" u="none" strike="noStrike" dirty="0">
                          <a:effectLst/>
                          <a:latin typeface="Calibri "/>
                        </a:rPr>
                        <a:t>до 4-х процедур в рабочий день  (воскресенье-выходной))**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"/>
                      </a:endParaRPr>
                    </a:p>
                  </a:txBody>
                  <a:tcPr marL="2476" marR="2476" marT="2476" marB="0" anchor="ctr">
                    <a:solidFill>
                      <a:srgbClr val="0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2495174"/>
                  </a:ext>
                </a:extLst>
              </a:tr>
              <a:tr h="556244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effectLst/>
                          <a:latin typeface="Calibri "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"/>
                      </a:endParaRPr>
                    </a:p>
                  </a:txBody>
                  <a:tcPr marL="2476" marR="2476" marT="2476" marB="0">
                    <a:solidFill>
                      <a:srgbClr val="6BDB7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u="none" strike="noStrike" dirty="0" err="1">
                          <a:solidFill>
                            <a:schemeClr val="tx1"/>
                          </a:solidFill>
                          <a:effectLst/>
                          <a:latin typeface="Calibri "/>
                        </a:rPr>
                        <a:t>Механолечебные</a:t>
                      </a:r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Calibri "/>
                        </a:rPr>
                        <a:t> воздействия (один из видов до 1,5 у.е. в день)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 "/>
                      </a:endParaRPr>
                    </a:p>
                  </a:txBody>
                  <a:tcPr marL="2476" marR="2476" marT="2476" marB="0" anchor="ctr">
                    <a:solidFill>
                      <a:srgbClr val="6BDB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372995"/>
                  </a:ext>
                </a:extLst>
              </a:tr>
              <a:tr h="4825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Calibri "/>
                        </a:rPr>
                        <a:t>A21.01.003.001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 "/>
                      </a:endParaRPr>
                    </a:p>
                  </a:txBody>
                  <a:tcPr marL="2476" marR="2476" marT="2476" marB="0" anchor="ctr">
                    <a:solidFill>
                      <a:srgbClr val="6BDB7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Calibri "/>
                        </a:rPr>
                        <a:t>Массаж воротниковой области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"/>
                      </a:endParaRPr>
                    </a:p>
                  </a:txBody>
                  <a:tcPr marL="2476" marR="2476" marT="2476" marB="0" anchor="ctr">
                    <a:solidFill>
                      <a:srgbClr val="6BDB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1482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Calibri "/>
                        </a:rPr>
                        <a:t>A21.03.002.005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 "/>
                      </a:endParaRPr>
                    </a:p>
                  </a:txBody>
                  <a:tcPr marL="2476" marR="2476" marT="2476" marB="0" anchor="ctr">
                    <a:solidFill>
                      <a:srgbClr val="6BDB7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Calibri "/>
                        </a:rPr>
                        <a:t>Массаж шейно-грудного отдела позвоночника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"/>
                      </a:endParaRPr>
                    </a:p>
                  </a:txBody>
                  <a:tcPr marL="2476" marR="2476" marT="2476" marB="0" anchor="ctr">
                    <a:solidFill>
                      <a:srgbClr val="6BDB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22278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  <a:latin typeface="Calibri "/>
                        </a:rPr>
                        <a:t>A21.03.002.001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"/>
                      </a:endParaRPr>
                    </a:p>
                  </a:txBody>
                  <a:tcPr marL="2476" marR="2476" marT="2476" marB="0" anchor="ctr">
                    <a:solidFill>
                      <a:srgbClr val="6BDB7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Calibri "/>
                        </a:rPr>
                        <a:t>Массаж пояснично-крестцовой области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"/>
                      </a:endParaRPr>
                    </a:p>
                  </a:txBody>
                  <a:tcPr marL="2476" marR="2476" marT="2476" marB="0" anchor="ctr">
                    <a:solidFill>
                      <a:srgbClr val="6BDB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243011"/>
                  </a:ext>
                </a:extLst>
              </a:tr>
              <a:tr h="30469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u="none" strike="noStrike">
                          <a:effectLst/>
                          <a:latin typeface="Calibri "/>
                        </a:rPr>
                        <a:t> 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 "/>
                      </a:endParaRPr>
                    </a:p>
                  </a:txBody>
                  <a:tcPr marL="2476" marR="2476" marT="2476" marB="0" anchor="ctr">
                    <a:solidFill>
                      <a:srgbClr val="6BDB7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u="none" strike="noStrike" dirty="0">
                          <a:effectLst/>
                          <a:latin typeface="Calibri "/>
                        </a:rPr>
                        <a:t>Грязелечение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"/>
                      </a:endParaRPr>
                    </a:p>
                  </a:txBody>
                  <a:tcPr marL="2476" marR="2476" marT="2476" marB="0" anchor="ctr">
                    <a:solidFill>
                      <a:srgbClr val="6BDB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37629"/>
                  </a:ext>
                </a:extLst>
              </a:tr>
              <a:tr h="5562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Calibri "/>
                        </a:rPr>
                        <a:t>A20.03.001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 "/>
                      </a:endParaRPr>
                    </a:p>
                  </a:txBody>
                  <a:tcPr marL="2476" marR="2476" marT="2476" marB="0" anchor="ctr">
                    <a:solidFill>
                      <a:srgbClr val="6BDB7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u="none" strike="noStrike" dirty="0">
                          <a:effectLst/>
                          <a:latin typeface="Calibri "/>
                        </a:rPr>
                        <a:t>Воздействие лечебной грязью при заболеваниях костной системы (1 зона)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"/>
                      </a:endParaRPr>
                    </a:p>
                  </a:txBody>
                  <a:tcPr marL="2476" marR="2476" marT="2476" marB="0" anchor="ctr">
                    <a:solidFill>
                      <a:srgbClr val="6BDB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370343"/>
                  </a:ext>
                </a:extLst>
              </a:tr>
              <a:tr h="304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Calibri "/>
                        </a:rPr>
                        <a:t> 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 "/>
                      </a:endParaRPr>
                    </a:p>
                  </a:txBody>
                  <a:tcPr marL="2476" marR="2476" marT="2476" marB="0" anchor="ctr">
                    <a:solidFill>
                      <a:srgbClr val="6BDB7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u="none" strike="noStrike" dirty="0">
                          <a:effectLst/>
                          <a:latin typeface="Calibri "/>
                        </a:rPr>
                        <a:t>Лечебная физкультура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"/>
                      </a:endParaRPr>
                    </a:p>
                  </a:txBody>
                  <a:tcPr marL="2476" marR="2476" marT="2476" marB="0" anchor="ctr">
                    <a:solidFill>
                      <a:srgbClr val="6BDB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001679"/>
                  </a:ext>
                </a:extLst>
              </a:tr>
              <a:tr h="6058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Calibri "/>
                        </a:rPr>
                        <a:t>A25.30.019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 "/>
                      </a:endParaRPr>
                    </a:p>
                  </a:txBody>
                  <a:tcPr marL="2476" marR="2476" marT="2476" marB="0" anchor="ctr">
                    <a:solidFill>
                      <a:srgbClr val="6BDB7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Calibri "/>
                        </a:rPr>
                        <a:t>Назначение комплекса упражнений лечебной физкультуры (программа "Общеоздоровительная гимнастика")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"/>
                      </a:endParaRPr>
                    </a:p>
                  </a:txBody>
                  <a:tcPr marL="2476" marR="2476" marT="2476" marB="0" anchor="ctr">
                    <a:solidFill>
                      <a:srgbClr val="6BDB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460423"/>
                  </a:ext>
                </a:extLst>
              </a:tr>
              <a:tr h="304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Calibri "/>
                        </a:rPr>
                        <a:t> 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 "/>
                      </a:endParaRPr>
                    </a:p>
                  </a:txBody>
                  <a:tcPr marL="2476" marR="2476" marT="2476" marB="0" anchor="ctr">
                    <a:solidFill>
                      <a:srgbClr val="6BDB7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u="none" strike="noStrike" dirty="0">
                          <a:effectLst/>
                          <a:latin typeface="Calibri "/>
                        </a:rPr>
                        <a:t>Термолечение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"/>
                      </a:endParaRPr>
                    </a:p>
                  </a:txBody>
                  <a:tcPr marL="2476" marR="2476" marT="2476" marB="0" anchor="ctr">
                    <a:solidFill>
                      <a:srgbClr val="6BDB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891723"/>
                  </a:ext>
                </a:extLst>
              </a:tr>
              <a:tr h="3046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Calibri "/>
                        </a:rPr>
                        <a:t>A20.30.023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 "/>
                      </a:endParaRPr>
                    </a:p>
                  </a:txBody>
                  <a:tcPr marL="2476" marR="2476" marT="2476" marB="0" anchor="ctr">
                    <a:solidFill>
                      <a:srgbClr val="6BDB7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u="none" strike="noStrike" dirty="0" err="1">
                          <a:effectLst/>
                          <a:latin typeface="Calibri "/>
                        </a:rPr>
                        <a:t>Термовоздействие</a:t>
                      </a:r>
                      <a:r>
                        <a:rPr lang="ru-RU" sz="1800" u="none" strike="noStrike" dirty="0">
                          <a:effectLst/>
                          <a:latin typeface="Calibri "/>
                        </a:rPr>
                        <a:t> (</a:t>
                      </a:r>
                      <a:r>
                        <a:rPr lang="ru-RU" sz="1800" u="none" strike="noStrike" dirty="0" err="1">
                          <a:effectLst/>
                          <a:latin typeface="Calibri "/>
                        </a:rPr>
                        <a:t>фитобочка</a:t>
                      </a:r>
                      <a:r>
                        <a:rPr lang="ru-RU" sz="1800" u="none" strike="noStrike" dirty="0">
                          <a:effectLst/>
                          <a:latin typeface="Calibri "/>
                        </a:rPr>
                        <a:t>)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"/>
                      </a:endParaRPr>
                    </a:p>
                  </a:txBody>
                  <a:tcPr marL="2476" marR="2476" marT="2476" marB="0" anchor="ctr">
                    <a:solidFill>
                      <a:srgbClr val="6BDB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25851"/>
                  </a:ext>
                </a:extLst>
              </a:tr>
              <a:tr h="304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Calibri "/>
                        </a:rPr>
                        <a:t> 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 "/>
                      </a:endParaRPr>
                    </a:p>
                  </a:txBody>
                  <a:tcPr marL="2476" marR="2476" marT="2476" marB="0" anchor="ctr">
                    <a:solidFill>
                      <a:srgbClr val="6BDB7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u="none" strike="noStrike" dirty="0">
                          <a:effectLst/>
                          <a:latin typeface="Calibri "/>
                        </a:rPr>
                        <a:t>Прочие методы лечения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"/>
                      </a:endParaRPr>
                    </a:p>
                  </a:txBody>
                  <a:tcPr marL="2476" marR="2476" marT="2476" marB="0" anchor="ctr">
                    <a:solidFill>
                      <a:srgbClr val="6BDB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365157"/>
                  </a:ext>
                </a:extLst>
              </a:tr>
              <a:tr h="3046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Calibri "/>
                        </a:rPr>
                        <a:t>A20.01.004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 "/>
                      </a:endParaRPr>
                    </a:p>
                  </a:txBody>
                  <a:tcPr marL="2476" marR="2476" marT="2476" marB="0" anchor="ctr">
                    <a:solidFill>
                      <a:srgbClr val="6BDB7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u="none" strike="noStrike" dirty="0">
                          <a:effectLst/>
                          <a:latin typeface="Calibri "/>
                        </a:rPr>
                        <a:t>Грязевые обертывания для лечения целлюлита (водорослевое)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"/>
                      </a:endParaRPr>
                    </a:p>
                  </a:txBody>
                  <a:tcPr marL="2476" marR="2476" marT="2476" marB="0" anchor="ctr">
                    <a:solidFill>
                      <a:srgbClr val="6BDB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379932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2" t="17771" r="14309" b="38022"/>
          <a:stretch/>
        </p:blipFill>
        <p:spPr>
          <a:xfrm>
            <a:off x="1" y="-27385"/>
            <a:ext cx="1423092" cy="9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79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25550" y="1196752"/>
            <a:ext cx="8794922" cy="4536504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008C95"/>
              </a:solidFill>
            </a:endParaRPr>
          </a:p>
          <a:p>
            <a:r>
              <a:rPr lang="ru-RU" sz="2000" b="1" dirty="0" smtClean="0">
                <a:solidFill>
                  <a:srgbClr val="008C95"/>
                </a:solidFill>
              </a:rPr>
              <a:t>   Панты </a:t>
            </a:r>
            <a:r>
              <a:rPr lang="ru-RU" sz="2000" b="1" dirty="0">
                <a:solidFill>
                  <a:srgbClr val="008C95"/>
                </a:solidFill>
              </a:rPr>
              <a:t>– это молодые недавно выросшие рога марала – пятнистого оленя.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8C95"/>
                </a:solidFill>
              </a:rPr>
              <a:t>В санатории используется запатентованная технология приготовления отвара для </a:t>
            </a:r>
            <a:r>
              <a:rPr lang="ru-RU" sz="2000" b="1" dirty="0" smtClean="0">
                <a:solidFill>
                  <a:srgbClr val="008C95"/>
                </a:solidFill>
              </a:rPr>
              <a:t>лечебных ванн</a:t>
            </a:r>
            <a:r>
              <a:rPr lang="ru-RU" sz="2000" b="1" dirty="0">
                <a:solidFill>
                  <a:srgbClr val="008C95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8C95"/>
                </a:solidFill>
              </a:rPr>
              <a:t>Концентрация биологически активных веществ в разы превышает аналогичные рыночные промышленные препараты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8C95"/>
                </a:solidFill>
              </a:rPr>
              <a:t> Состав пантов марала очень разнообразный </a:t>
            </a:r>
            <a:r>
              <a:rPr lang="ru-RU" sz="2000" b="1" dirty="0" smtClean="0">
                <a:solidFill>
                  <a:srgbClr val="008C95"/>
                </a:solidFill>
              </a:rPr>
              <a:t>- аминокислоты</a:t>
            </a:r>
            <a:r>
              <a:rPr lang="ru-RU" sz="2000" b="1" dirty="0">
                <a:solidFill>
                  <a:srgbClr val="008C95"/>
                </a:solidFill>
              </a:rPr>
              <a:t>, коллаген, витамины, макро-           </a:t>
            </a:r>
          </a:p>
          <a:p>
            <a:r>
              <a:rPr lang="ru-RU" sz="2000" b="1" dirty="0">
                <a:solidFill>
                  <a:srgbClr val="008C95"/>
                </a:solidFill>
              </a:rPr>
              <a:t>      и микроэлементы.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008C9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008C9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008C95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00312" y="116632"/>
            <a:ext cx="3528392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008C95"/>
                </a:solidFill>
              </a:rPr>
              <a:t>Пантовые ванны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573016"/>
            <a:ext cx="5208752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2" t="17771" r="14309" b="38022"/>
          <a:stretch/>
        </p:blipFill>
        <p:spPr>
          <a:xfrm>
            <a:off x="1" y="-27385"/>
            <a:ext cx="1423092" cy="9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59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107504" y="1052736"/>
            <a:ext cx="8496944" cy="3168352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8C95"/>
                </a:solidFill>
              </a:rPr>
              <a:t>В санатории «Транссиб» используются грязи </a:t>
            </a:r>
            <a:r>
              <a:rPr lang="ru-RU" sz="2000" b="1" dirty="0" smtClean="0">
                <a:solidFill>
                  <a:srgbClr val="008C95"/>
                </a:solidFill>
              </a:rPr>
              <a:t>озера </a:t>
            </a:r>
            <a:r>
              <a:rPr lang="ru-RU" sz="2000" b="1" dirty="0" err="1">
                <a:solidFill>
                  <a:srgbClr val="008C95"/>
                </a:solidFill>
              </a:rPr>
              <a:t>Гуселетово</a:t>
            </a:r>
            <a:r>
              <a:rPr lang="ru-RU" sz="2000" b="1" dirty="0">
                <a:solidFill>
                  <a:srgbClr val="008C95"/>
                </a:solidFill>
              </a:rPr>
              <a:t>. Особенность озера </a:t>
            </a:r>
            <a:r>
              <a:rPr lang="ru-RU" sz="2000" b="1" dirty="0" smtClean="0">
                <a:solidFill>
                  <a:srgbClr val="008C95"/>
                </a:solidFill>
              </a:rPr>
              <a:t>- </a:t>
            </a:r>
            <a:r>
              <a:rPr lang="ru-RU" sz="2000" b="1" dirty="0">
                <a:solidFill>
                  <a:srgbClr val="008C95"/>
                </a:solidFill>
              </a:rPr>
              <a:t>уникальное месторождение </a:t>
            </a:r>
            <a:r>
              <a:rPr lang="ru-RU" sz="2000" b="1" dirty="0" err="1">
                <a:solidFill>
                  <a:srgbClr val="008C95"/>
                </a:solidFill>
              </a:rPr>
              <a:t>среднесульфидных</a:t>
            </a:r>
            <a:r>
              <a:rPr lang="ru-RU" sz="2000" b="1" dirty="0">
                <a:solidFill>
                  <a:srgbClr val="008C95"/>
                </a:solidFill>
              </a:rPr>
              <a:t> </a:t>
            </a:r>
            <a:r>
              <a:rPr lang="ru-RU" sz="2000" b="1" dirty="0" err="1">
                <a:solidFill>
                  <a:srgbClr val="008C95"/>
                </a:solidFill>
              </a:rPr>
              <a:t>соленасыщенных</a:t>
            </a:r>
            <a:r>
              <a:rPr lang="ru-RU" sz="2000" b="1" dirty="0">
                <a:solidFill>
                  <a:srgbClr val="008C95"/>
                </a:solidFill>
              </a:rPr>
              <a:t> иловых лечебных грязей </a:t>
            </a:r>
            <a:r>
              <a:rPr lang="ru-RU" sz="2000" b="1" dirty="0" err="1">
                <a:solidFill>
                  <a:srgbClr val="008C95"/>
                </a:solidFill>
              </a:rPr>
              <a:t>Карачинской</a:t>
            </a:r>
            <a:r>
              <a:rPr lang="ru-RU" sz="2000" b="1" dirty="0">
                <a:solidFill>
                  <a:srgbClr val="008C95"/>
                </a:solidFill>
              </a:rPr>
              <a:t> разновидности</a:t>
            </a:r>
            <a:r>
              <a:rPr lang="ru-RU" sz="2000" b="1" dirty="0" smtClean="0">
                <a:solidFill>
                  <a:srgbClr val="008C95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8C95"/>
                </a:solidFill>
              </a:rPr>
              <a:t>Грязелечение эффективно при лечении воспалительных заболеваний суставов и позвоночника</a:t>
            </a:r>
            <a:r>
              <a:rPr lang="ru-RU" sz="2000" b="1" dirty="0" smtClean="0">
                <a:solidFill>
                  <a:srgbClr val="008C95"/>
                </a:solidFill>
              </a:rPr>
              <a:t>. </a:t>
            </a:r>
            <a:r>
              <a:rPr lang="ru-RU" sz="2000" b="1" dirty="0">
                <a:solidFill>
                  <a:srgbClr val="008C95"/>
                </a:solidFill>
              </a:rPr>
              <a:t>Уменьшаются боли, увеличивается объем движения в суставах.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8C95"/>
                </a:solidFill>
              </a:rPr>
              <a:t>Бактерицидные и адсорбционные свойства иловой сульфидной грязи широко применяют для лечения гинекологических, урологических заболеваний, заболеваний кожи, органов пищеварения.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008C95"/>
              </a:solidFill>
            </a:endParaRPr>
          </a:p>
          <a:p>
            <a:endParaRPr lang="ru-RU" sz="1400" dirty="0">
              <a:solidFill>
                <a:srgbClr val="008C95"/>
              </a:solidFill>
            </a:endParaRPr>
          </a:p>
          <a:p>
            <a:endParaRPr lang="ru-RU" sz="1400" dirty="0">
              <a:solidFill>
                <a:srgbClr val="008C9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008C9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008C9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008C95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48064" y="188640"/>
            <a:ext cx="52799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8C95"/>
                </a:solidFill>
              </a:rPr>
              <a:t>Сульфидно-иловые грязи</a:t>
            </a:r>
          </a:p>
        </p:txBody>
      </p:sp>
      <p:pic>
        <p:nvPicPr>
          <p:cNvPr id="1033" name="Picture 9" descr="http://www.komandirovka.ru/upload/save_file30/b62/b6225521a8444cbb243429f109d75cd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395734"/>
            <a:ext cx="6270645" cy="234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2" t="17771" r="14309" b="38022"/>
          <a:stretch/>
        </p:blipFill>
        <p:spPr>
          <a:xfrm>
            <a:off x="1" y="-27385"/>
            <a:ext cx="1423092" cy="9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38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" y="1203705"/>
            <a:ext cx="9144000" cy="56436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86068"/>
            <a:ext cx="3866170" cy="79202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ru-RU" sz="2800" b="1" dirty="0" smtClean="0">
                <a:solidFill>
                  <a:srgbClr val="008080"/>
                </a:solidFill>
                <a:latin typeface="Calibri" panose="020F0502020204030204" pitchFamily="34" charset="0"/>
                <a:ea typeface="Verdana" pitchFamily="34" charset="0"/>
                <a:cs typeface="Times New Roman" panose="02020603050405020304" pitchFamily="18" charset="0"/>
              </a:rPr>
              <a:t>Что нового в программе?</a:t>
            </a:r>
            <a:endParaRPr lang="ru-RU" sz="2800" b="1" dirty="0">
              <a:solidFill>
                <a:srgbClr val="008080"/>
              </a:solidFill>
              <a:latin typeface="Calibri" panose="020F0502020204030204" pitchFamily="34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B411-1D2F-4236-A092-665D64862A62}" type="slidenum">
              <a:rPr lang="ru-RU" smtClean="0"/>
              <a:t>16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1340768"/>
            <a:ext cx="8263830" cy="6048672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Calibri "/>
                <a:ea typeface="Verdana" panose="020B0604030504040204" pitchFamily="34" charset="0"/>
                <a:cs typeface="Times New Roman" panose="02020603050405020304" pitchFamily="18" charset="0"/>
              </a:rPr>
              <a:t>Регистрация ЭКГ;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Calibri "/>
                <a:ea typeface="Verdana" panose="020B0604030504040204" pitchFamily="34" charset="0"/>
                <a:cs typeface="Times New Roman" panose="02020603050405020304" pitchFamily="18" charset="0"/>
              </a:rPr>
              <a:t>Профилактические ингаляции;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Calibri "/>
                <a:ea typeface="Verdana" panose="020B0604030504040204" pitchFamily="34" charset="0"/>
                <a:cs typeface="Times New Roman" panose="02020603050405020304" pitchFamily="18" charset="0"/>
              </a:rPr>
              <a:t>Жемчужные ванны или профилактические - лечебные с солью;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Calibri "/>
                <a:ea typeface="Verdana" panose="020B0604030504040204" pitchFamily="34" charset="0"/>
                <a:cs typeface="Times New Roman" panose="02020603050405020304" pitchFamily="18" charset="0"/>
              </a:rPr>
              <a:t>Расслабляющая физиотерапия;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2000" b="1" dirty="0" err="1" smtClean="0">
                <a:solidFill>
                  <a:srgbClr val="002060"/>
                </a:solidFill>
                <a:latin typeface="Calibri "/>
                <a:ea typeface="Verdana" panose="020B0604030504040204" pitchFamily="34" charset="0"/>
                <a:cs typeface="Times New Roman" panose="02020603050405020304" pitchFamily="18" charset="0"/>
              </a:rPr>
              <a:t>Фитобочка</a:t>
            </a:r>
            <a:r>
              <a:rPr lang="ru-RU" sz="2000" b="1" dirty="0" smtClean="0">
                <a:solidFill>
                  <a:srgbClr val="002060"/>
                </a:solidFill>
                <a:latin typeface="Calibri "/>
                <a:ea typeface="Verdana" panose="020B0604030504040204" pitchFamily="34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Calibri "/>
                <a:ea typeface="Verdana" panose="020B0604030504040204" pitchFamily="34" charset="0"/>
                <a:cs typeface="Times New Roman" panose="02020603050405020304" pitchFamily="18" charset="0"/>
              </a:rPr>
              <a:t>Обертывание;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Calibri "/>
                <a:ea typeface="Verdana" panose="020B0604030504040204" pitchFamily="34" charset="0"/>
                <a:cs typeface="Times New Roman" panose="02020603050405020304" pitchFamily="18" charset="0"/>
              </a:rPr>
              <a:t>А также в состав программы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Calibri "/>
                <a:ea typeface="Verdana" panose="020B0604030504040204" pitchFamily="34" charset="0"/>
                <a:cs typeface="Times New Roman" panose="02020603050405020304" pitchFamily="18" charset="0"/>
              </a:rPr>
              <a:t>включены классический массаж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Calibri "/>
                <a:ea typeface="Verdana" panose="020B0604030504040204" pitchFamily="34" charset="0"/>
                <a:cs typeface="Times New Roman" panose="02020603050405020304" pitchFamily="18" charset="0"/>
              </a:rPr>
              <a:t>и грязевые </a:t>
            </a:r>
            <a:r>
              <a:rPr lang="ru-RU" sz="2000" b="1" dirty="0" err="1" smtClean="0">
                <a:solidFill>
                  <a:srgbClr val="002060"/>
                </a:solidFill>
                <a:latin typeface="Calibri "/>
                <a:ea typeface="Verdana" panose="020B0604030504040204" pitchFamily="34" charset="0"/>
                <a:cs typeface="Times New Roman" panose="02020603050405020304" pitchFamily="18" charset="0"/>
              </a:rPr>
              <a:t>апликации</a:t>
            </a:r>
            <a:r>
              <a:rPr lang="ru-RU" sz="2000" b="1" dirty="0" smtClean="0">
                <a:solidFill>
                  <a:srgbClr val="002060"/>
                </a:solidFill>
                <a:latin typeface="Calibri 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ru-RU" sz="2000" b="1" dirty="0" smtClean="0">
              <a:solidFill>
                <a:srgbClr val="C00000"/>
              </a:solidFill>
              <a:latin typeface="Calibri 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ru-RU" sz="2000" b="1" dirty="0" smtClean="0">
              <a:solidFill>
                <a:srgbClr val="C00000"/>
              </a:solidFill>
              <a:latin typeface="Calibri 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ru-RU" sz="2000" b="1" dirty="0" smtClean="0">
              <a:solidFill>
                <a:srgbClr val="C00000"/>
              </a:solidFill>
              <a:latin typeface="Calibri 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ru-RU" b="1" dirty="0" smtClean="0">
              <a:solidFill>
                <a:srgbClr val="C00000"/>
              </a:solidFill>
              <a:latin typeface="Calibri 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ru-RU" b="1" dirty="0">
              <a:solidFill>
                <a:srgbClr val="008080"/>
              </a:solidFill>
              <a:latin typeface="Calibri 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ru-RU" b="1" dirty="0" smtClean="0">
              <a:solidFill>
                <a:srgbClr val="008080"/>
              </a:solidFill>
              <a:latin typeface="Calibri 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ru-RU" b="1" dirty="0">
              <a:solidFill>
                <a:srgbClr val="008080"/>
              </a:solidFill>
              <a:latin typeface="Calibri 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ru-RU" b="1" dirty="0" smtClean="0">
              <a:solidFill>
                <a:srgbClr val="008080"/>
              </a:solidFill>
              <a:latin typeface="Calibri 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ru-RU" b="1" dirty="0">
              <a:solidFill>
                <a:srgbClr val="008080"/>
              </a:solidFill>
              <a:latin typeface="Calibri 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ru-RU" dirty="0" smtClean="0">
              <a:solidFill>
                <a:srgbClr val="C00000"/>
              </a:solidFill>
              <a:latin typeface="Calibri "/>
            </a:endParaRPr>
          </a:p>
          <a:p>
            <a:endParaRPr lang="ru-RU" dirty="0">
              <a:latin typeface="Calibri 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628" y="5157192"/>
            <a:ext cx="2804372" cy="16902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2" t="15813" r="14309" b="31402"/>
          <a:stretch/>
        </p:blipFill>
        <p:spPr>
          <a:xfrm>
            <a:off x="2947" y="0"/>
            <a:ext cx="1584403" cy="120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36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499992" y="260648"/>
            <a:ext cx="4816994" cy="514458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700" b="1" dirty="0">
                <a:solidFill>
                  <a:srgbClr val="008080"/>
                </a:solidFill>
                <a:latin typeface="+mn-lt"/>
              </a:rPr>
              <a:t>Новые медицинские методики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5049" y="1547502"/>
            <a:ext cx="8779378" cy="4014275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b="1" i="1" dirty="0" smtClean="0">
                <a:solidFill>
                  <a:srgbClr val="008080"/>
                </a:solidFill>
                <a:latin typeface="+mn-lt"/>
              </a:rPr>
              <a:t>Благодаря постоянному внедрению новых продуктов в сети санаториев, мы смогли расширить линейку предложений в сфере лечения урологических и гинекологических заболеваний:</a:t>
            </a:r>
            <a:endParaRPr lang="ru-RU" sz="2000" b="1" i="1" dirty="0">
              <a:solidFill>
                <a:srgbClr val="008080"/>
              </a:solidFill>
              <a:latin typeface="+mn-lt"/>
            </a:endParaRPr>
          </a:p>
          <a:p>
            <a:endParaRPr lang="ru-RU" sz="2000" b="1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Консультация узких специалистов(врач гинеколог/уролог);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Специализированная профильная физиотерапия урологических/гинекологических заболеваний;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Широкий спектр вариантов Ультразвуковой диагностики;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ru-RU" sz="2000" b="1" i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Кольпоскопия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;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Урологические процедуры(микроклизмы, ректальные тампоны, массаж простаты);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Гинекологические процедуры(гинекологические орошения, гинекологический массаж, гинекологические тампоны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);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Ультразвуковая диагностика.</a:t>
            </a:r>
            <a:endParaRPr lang="ru-RU" sz="2000" b="1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endParaRPr lang="ru-RU" sz="2000" b="1" i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2" t="15813" r="14309" b="31402"/>
          <a:stretch/>
        </p:blipFill>
        <p:spPr>
          <a:xfrm>
            <a:off x="2947" y="0"/>
            <a:ext cx="1584403" cy="12037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349" y="4639767"/>
            <a:ext cx="1992710" cy="19927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333" y="0"/>
            <a:ext cx="1622309" cy="162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54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03705"/>
            <a:ext cx="9144001" cy="56542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100513"/>
            <a:ext cx="5090306" cy="9666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ru-RU" sz="2800" b="1" dirty="0" smtClean="0">
                <a:solidFill>
                  <a:srgbClr val="008080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Профилактика заболеваний</a:t>
            </a:r>
            <a:endParaRPr lang="ru-RU" sz="2800" b="1" dirty="0">
              <a:solidFill>
                <a:srgbClr val="008080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B411-1D2F-4236-A092-665D64862A62}" type="slidenum">
              <a:rPr lang="ru-RU" smtClean="0"/>
              <a:t>18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79140" y="1279721"/>
            <a:ext cx="8037276" cy="5056128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Calibri 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Calibri "/>
                <a:ea typeface="Verdana" panose="020B0604030504040204" pitchFamily="34" charset="0"/>
                <a:cs typeface="Times New Roman" panose="02020603050405020304" pitchFamily="18" charset="0"/>
              </a:rPr>
              <a:t>Болезни костно-мышечной системы и соединительной ткани </a:t>
            </a:r>
            <a:endParaRPr lang="ru-RU" sz="2000" b="1" dirty="0" smtClean="0">
              <a:solidFill>
                <a:srgbClr val="002060"/>
              </a:solidFill>
              <a:latin typeface="Calibri 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Calibri "/>
                <a:ea typeface="Verdana" panose="020B0604030504040204" pitchFamily="34" charset="0"/>
                <a:cs typeface="Times New Roman" panose="02020603050405020304" pitchFamily="18" charset="0"/>
              </a:rPr>
              <a:t> Болезни </a:t>
            </a:r>
            <a:r>
              <a:rPr lang="ru-RU" sz="2000" b="1" dirty="0">
                <a:solidFill>
                  <a:srgbClr val="002060"/>
                </a:solidFill>
                <a:latin typeface="Calibri "/>
                <a:ea typeface="Verdana" panose="020B0604030504040204" pitchFamily="34" charset="0"/>
                <a:cs typeface="Times New Roman" panose="02020603050405020304" pitchFamily="18" charset="0"/>
              </a:rPr>
              <a:t>системы кровообращения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Calibri "/>
                <a:ea typeface="Verdana" panose="020B0604030504040204" pitchFamily="34" charset="0"/>
                <a:cs typeface="Times New Roman" panose="02020603050405020304" pitchFamily="18" charset="0"/>
              </a:rPr>
              <a:t> Болезни </a:t>
            </a:r>
            <a:r>
              <a:rPr lang="ru-RU" sz="2000" b="1" dirty="0">
                <a:solidFill>
                  <a:srgbClr val="002060"/>
                </a:solidFill>
                <a:latin typeface="Calibri "/>
                <a:ea typeface="Verdana" panose="020B0604030504040204" pitchFamily="34" charset="0"/>
                <a:cs typeface="Times New Roman" panose="02020603050405020304" pitchFamily="18" charset="0"/>
              </a:rPr>
              <a:t>органов дыхания </a:t>
            </a:r>
            <a:endParaRPr lang="ru-RU" sz="2000" b="1" dirty="0" smtClean="0">
              <a:solidFill>
                <a:srgbClr val="002060"/>
              </a:solidFill>
              <a:latin typeface="Calibri 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Calibri "/>
                <a:ea typeface="Verdana" panose="020B0604030504040204" pitchFamily="34" charset="0"/>
                <a:cs typeface="Times New Roman" panose="02020603050405020304" pitchFamily="18" charset="0"/>
              </a:rPr>
              <a:t> Болезни </a:t>
            </a:r>
            <a:r>
              <a:rPr lang="ru-RU" sz="2000" b="1" dirty="0">
                <a:solidFill>
                  <a:srgbClr val="002060"/>
                </a:solidFill>
                <a:latin typeface="Calibri "/>
                <a:ea typeface="Verdana" panose="020B0604030504040204" pitchFamily="34" charset="0"/>
                <a:cs typeface="Times New Roman" panose="02020603050405020304" pitchFamily="18" charset="0"/>
              </a:rPr>
              <a:t>органов пищеварения </a:t>
            </a:r>
            <a:endParaRPr lang="ru-RU" sz="2000" b="1" dirty="0" smtClean="0">
              <a:solidFill>
                <a:srgbClr val="002060"/>
              </a:solidFill>
              <a:latin typeface="Calibri 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Calibri "/>
                <a:ea typeface="Verdana" panose="020B0604030504040204" pitchFamily="34" charset="0"/>
                <a:cs typeface="Times New Roman" panose="02020603050405020304" pitchFamily="18" charset="0"/>
              </a:rPr>
              <a:t> Болезни </a:t>
            </a:r>
            <a:r>
              <a:rPr lang="ru-RU" sz="2000" b="1" dirty="0">
                <a:solidFill>
                  <a:srgbClr val="002060"/>
                </a:solidFill>
                <a:latin typeface="Calibri "/>
                <a:ea typeface="Verdana" panose="020B0604030504040204" pitchFamily="34" charset="0"/>
                <a:cs typeface="Times New Roman" panose="02020603050405020304" pitchFamily="18" charset="0"/>
              </a:rPr>
              <a:t>эндокринной системы, расстройства питания и нарушения обмена веществ </a:t>
            </a:r>
            <a:endParaRPr lang="ru-RU" sz="2000" b="1" dirty="0" smtClean="0">
              <a:solidFill>
                <a:srgbClr val="002060"/>
              </a:solidFill>
              <a:latin typeface="Calibri 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Calibri "/>
                <a:ea typeface="Verdana" panose="020B0604030504040204" pitchFamily="34" charset="0"/>
                <a:cs typeface="Times New Roman" panose="02020603050405020304" pitchFamily="18" charset="0"/>
              </a:rPr>
              <a:t> Болезни </a:t>
            </a:r>
            <a:r>
              <a:rPr lang="ru-RU" sz="2000" b="1" dirty="0">
                <a:solidFill>
                  <a:srgbClr val="002060"/>
                </a:solidFill>
                <a:latin typeface="Calibri "/>
                <a:ea typeface="Verdana" panose="020B0604030504040204" pitchFamily="34" charset="0"/>
                <a:cs typeface="Times New Roman" panose="02020603050405020304" pitchFamily="18" charset="0"/>
              </a:rPr>
              <a:t>нервной системы </a:t>
            </a:r>
            <a:endParaRPr lang="ru-RU" sz="2000" b="1" dirty="0" smtClean="0">
              <a:solidFill>
                <a:srgbClr val="002060"/>
              </a:solidFill>
              <a:latin typeface="Calibri 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Calibri "/>
                <a:ea typeface="Verdana" panose="020B0604030504040204" pitchFamily="34" charset="0"/>
                <a:cs typeface="Times New Roman" panose="02020603050405020304" pitchFamily="18" charset="0"/>
              </a:rPr>
              <a:t> Болезни </a:t>
            </a:r>
            <a:r>
              <a:rPr lang="ru-RU" sz="2000" b="1" dirty="0">
                <a:solidFill>
                  <a:srgbClr val="002060"/>
                </a:solidFill>
                <a:latin typeface="Calibri "/>
                <a:ea typeface="Verdana" panose="020B0604030504040204" pitchFamily="34" charset="0"/>
                <a:cs typeface="Times New Roman" panose="02020603050405020304" pitchFamily="18" charset="0"/>
              </a:rPr>
              <a:t>кожи и подкожной клетчатки </a:t>
            </a:r>
            <a:endParaRPr lang="ru-RU" sz="2000" b="1" dirty="0" smtClean="0">
              <a:solidFill>
                <a:srgbClr val="002060"/>
              </a:solidFill>
              <a:latin typeface="Calibri 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Calibri "/>
                <a:ea typeface="Verdana" panose="020B0604030504040204" pitchFamily="34" charset="0"/>
                <a:cs typeface="Times New Roman" panose="02020603050405020304" pitchFamily="18" charset="0"/>
              </a:rPr>
              <a:t> Болезни </a:t>
            </a:r>
            <a:r>
              <a:rPr lang="ru-RU" sz="2000" b="1" dirty="0">
                <a:solidFill>
                  <a:srgbClr val="002060"/>
                </a:solidFill>
                <a:latin typeface="Calibri "/>
                <a:ea typeface="Verdana" panose="020B0604030504040204" pitchFamily="34" charset="0"/>
                <a:cs typeface="Times New Roman" panose="02020603050405020304" pitchFamily="18" charset="0"/>
              </a:rPr>
              <a:t>мочеполовой </a:t>
            </a:r>
            <a:r>
              <a:rPr lang="ru-RU" sz="2000" b="1" dirty="0" smtClean="0">
                <a:solidFill>
                  <a:srgbClr val="002060"/>
                </a:solidFill>
                <a:latin typeface="Calibri "/>
                <a:ea typeface="Verdana" panose="020B0604030504040204" pitchFamily="34" charset="0"/>
                <a:cs typeface="Times New Roman" panose="02020603050405020304" pitchFamily="18" charset="0"/>
              </a:rPr>
              <a:t>системы</a:t>
            </a:r>
            <a:endParaRPr lang="ru-RU" sz="2000" b="1" dirty="0">
              <a:solidFill>
                <a:srgbClr val="002060"/>
              </a:solidFill>
              <a:latin typeface="Calibri 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ru-RU" sz="2000" b="1" dirty="0">
              <a:solidFill>
                <a:srgbClr val="008080"/>
              </a:solidFill>
              <a:latin typeface="Calibri 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ru-RU" sz="2000" b="1" dirty="0" smtClean="0">
              <a:solidFill>
                <a:srgbClr val="008080"/>
              </a:solidFill>
              <a:latin typeface="Calibri 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ru-RU" sz="2000" b="1" dirty="0">
              <a:solidFill>
                <a:srgbClr val="008080"/>
              </a:solidFill>
              <a:latin typeface="Calibri 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ru-RU" sz="2000" b="1" dirty="0" smtClean="0">
              <a:solidFill>
                <a:srgbClr val="008080"/>
              </a:solidFill>
              <a:latin typeface="Calibri 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ru-RU" sz="2000" b="1" dirty="0">
              <a:solidFill>
                <a:srgbClr val="008080"/>
              </a:solidFill>
              <a:latin typeface="Calibri 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ru-RU" sz="2000" dirty="0" smtClean="0">
              <a:solidFill>
                <a:srgbClr val="C00000"/>
              </a:solidFill>
              <a:latin typeface="Calibri "/>
            </a:endParaRPr>
          </a:p>
          <a:p>
            <a:endParaRPr lang="ru-RU" sz="2000" dirty="0">
              <a:latin typeface="Calibri 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2" t="15813" r="14309" b="31402"/>
          <a:stretch/>
        </p:blipFill>
        <p:spPr>
          <a:xfrm>
            <a:off x="2947" y="0"/>
            <a:ext cx="1584403" cy="120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74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5"/>
          <a:stretch/>
        </p:blipFill>
        <p:spPr>
          <a:xfrm>
            <a:off x="4183801" y="1"/>
            <a:ext cx="4960199" cy="681337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B411-1D2F-4236-A092-665D64862A62}" type="slidenum">
              <a:rPr lang="ru-RU" smtClean="0"/>
              <a:t>19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1206105"/>
            <a:ext cx="4536504" cy="561662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rgbClr val="008080"/>
                </a:solidFill>
              </a:rPr>
              <a:t>Все предложенные программы лечения санатория </a:t>
            </a:r>
            <a:r>
              <a:rPr lang="ru-RU" sz="2400" dirty="0" smtClean="0">
                <a:solidFill>
                  <a:srgbClr val="008080"/>
                </a:solidFill>
              </a:rPr>
              <a:t>востребованы, </a:t>
            </a:r>
            <a:r>
              <a:rPr lang="ru-RU" sz="2400" dirty="0">
                <a:solidFill>
                  <a:srgbClr val="008080"/>
                </a:solidFill>
              </a:rPr>
              <a:t>как для корпоративного контингента </a:t>
            </a:r>
            <a:r>
              <a:rPr lang="ru-RU" sz="2400" dirty="0" err="1">
                <a:solidFill>
                  <a:srgbClr val="008080"/>
                </a:solidFill>
              </a:rPr>
              <a:t>рекреантов</a:t>
            </a:r>
            <a:r>
              <a:rPr lang="ru-RU" sz="2400" dirty="0">
                <a:solidFill>
                  <a:srgbClr val="008080"/>
                </a:solidFill>
              </a:rPr>
              <a:t> (лиц железнодорожных профессий), так и для широкого круга </a:t>
            </a:r>
            <a:r>
              <a:rPr lang="ru-RU" sz="2400" dirty="0" smtClean="0">
                <a:solidFill>
                  <a:srgbClr val="008080"/>
                </a:solidFill>
              </a:rPr>
              <a:t>других профессий.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400" dirty="0" smtClean="0">
                <a:solidFill>
                  <a:srgbClr val="008080"/>
                </a:solidFill>
              </a:rPr>
              <a:t>В состав программ включены процедуры с широким спектром показаний и минимумом противопоказаний. Программы хорошо сочетаются с проживанием, питанием в санатории, и благоприятно влияют на укрепление, сохранение здоровья и </a:t>
            </a:r>
            <a:r>
              <a:rPr lang="ru-RU" sz="2400" b="1" dirty="0" smtClean="0">
                <a:solidFill>
                  <a:srgbClr val="FF0000"/>
                </a:solidFill>
              </a:rPr>
              <a:t>профессионального долголетия</a:t>
            </a:r>
            <a:r>
              <a:rPr lang="ru-RU" sz="2400" dirty="0" smtClean="0">
                <a:solidFill>
                  <a:srgbClr val="008080"/>
                </a:solidFill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ru-RU" sz="2000" b="1" dirty="0" smtClean="0">
              <a:solidFill>
                <a:srgbClr val="008080"/>
              </a:solidFill>
              <a:latin typeface="Calibri 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ru-RU" sz="2000" b="1" dirty="0">
              <a:solidFill>
                <a:srgbClr val="008080"/>
              </a:solidFill>
              <a:latin typeface="Calibri 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ru-RU" sz="2000" b="1" dirty="0" smtClean="0">
              <a:solidFill>
                <a:srgbClr val="008080"/>
              </a:solidFill>
              <a:latin typeface="Calibri 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ru-RU" sz="2000" b="1" dirty="0">
              <a:solidFill>
                <a:srgbClr val="008080"/>
              </a:solidFill>
              <a:latin typeface="Calibri 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ru-RU" sz="2000" b="1" dirty="0" smtClean="0">
              <a:solidFill>
                <a:srgbClr val="008080"/>
              </a:solidFill>
              <a:latin typeface="Calibri "/>
            </a:endParaRPr>
          </a:p>
          <a:p>
            <a:endParaRPr lang="ru-RU" sz="2000" b="1" dirty="0">
              <a:solidFill>
                <a:srgbClr val="008080"/>
              </a:solidFill>
              <a:latin typeface="Calibri 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2" t="15813" r="14309" b="31402"/>
          <a:stretch/>
        </p:blipFill>
        <p:spPr>
          <a:xfrm>
            <a:off x="2947" y="0"/>
            <a:ext cx="1584403" cy="120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B411-1D2F-4236-A092-665D64862A62}" type="slidenum">
              <a:rPr lang="ru-RU" smtClean="0"/>
              <a:t>2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2" t="15813" r="14309" b="31402"/>
          <a:stretch/>
        </p:blipFill>
        <p:spPr>
          <a:xfrm>
            <a:off x="0" y="0"/>
            <a:ext cx="1584403" cy="1203705"/>
          </a:xfrm>
          <a:prstGeom prst="rect">
            <a:avLst/>
          </a:prstGeom>
        </p:spPr>
      </p:pic>
      <p:pic>
        <p:nvPicPr>
          <p:cNvPr id="2055" name="Picture 7" descr="https://avatars.mds.yandex.net/get-pdb/2510610/22105e93-0aef-426b-ab99-4f327f85d62b/s12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 t="32023" r="5994" b="9027"/>
          <a:stretch/>
        </p:blipFill>
        <p:spPr bwMode="auto">
          <a:xfrm>
            <a:off x="205439" y="1203705"/>
            <a:ext cx="893853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31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B411-1D2F-4236-A092-665D64862A62}" type="slidenum">
              <a:rPr lang="ru-RU" smtClean="0"/>
              <a:t>20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1500" y="404664"/>
            <a:ext cx="9145016" cy="4032448"/>
          </a:xfrm>
        </p:spPr>
        <p:txBody>
          <a:bodyPr>
            <a:normAutofit/>
          </a:bodyPr>
          <a:lstStyle/>
          <a:p>
            <a:pPr marL="0" indent="0" fontAlgn="base">
              <a:lnSpc>
                <a:spcPct val="160000"/>
              </a:lnSpc>
              <a:buNone/>
            </a:pPr>
            <a:r>
              <a:rPr lang="ru-RU" b="1" dirty="0" smtClean="0">
                <a:solidFill>
                  <a:srgbClr val="008080"/>
                </a:solidFill>
                <a:cs typeface="Times New Roman" panose="02020603050405020304" pitchFamily="18" charset="0"/>
              </a:rPr>
              <a:t>           «</a:t>
            </a:r>
            <a:r>
              <a:rPr lang="ru-RU" b="1" dirty="0" smtClean="0">
                <a:solidFill>
                  <a:srgbClr val="C00000"/>
                </a:solidFill>
              </a:rPr>
              <a:t>Смысл</a:t>
            </a:r>
            <a:r>
              <a:rPr lang="ru-RU" b="1" dirty="0" smtClean="0">
                <a:solidFill>
                  <a:srgbClr val="008080"/>
                </a:solidFill>
              </a:rPr>
              <a:t> </a:t>
            </a:r>
            <a:r>
              <a:rPr lang="ru-RU" b="1" dirty="0">
                <a:solidFill>
                  <a:srgbClr val="008080"/>
                </a:solidFill>
              </a:rPr>
              <a:t>всей нашей</a:t>
            </a:r>
            <a:r>
              <a:rPr lang="ru-RU" b="1" dirty="0">
                <a:solidFill>
                  <a:srgbClr val="C00000"/>
                </a:solidFill>
              </a:rPr>
              <a:t> политики </a:t>
            </a:r>
            <a:r>
              <a:rPr lang="ru-RU" b="1" dirty="0">
                <a:solidFill>
                  <a:srgbClr val="008080"/>
                </a:solidFill>
              </a:rPr>
              <a:t>— это </a:t>
            </a:r>
            <a:r>
              <a:rPr lang="ru-RU" b="1" dirty="0">
                <a:solidFill>
                  <a:srgbClr val="C00000"/>
                </a:solidFill>
              </a:rPr>
              <a:t>сбережение людей</a:t>
            </a:r>
            <a:r>
              <a:rPr lang="ru-RU" b="1" dirty="0">
                <a:solidFill>
                  <a:srgbClr val="008080"/>
                </a:solidFill>
              </a:rPr>
              <a:t>, умножение человеческого капитала </a:t>
            </a:r>
            <a:r>
              <a:rPr lang="ru-RU" b="1" dirty="0">
                <a:solidFill>
                  <a:srgbClr val="C00000"/>
                </a:solidFill>
              </a:rPr>
              <a:t>как главного богатства России</a:t>
            </a:r>
            <a:r>
              <a:rPr lang="ru-RU" b="1" dirty="0">
                <a:solidFill>
                  <a:srgbClr val="008080"/>
                </a:solidFill>
              </a:rPr>
              <a:t>. Поэтому наши усилия направлены на поддержку традиционных ценностей и семьи, на демографические программы, улучшение экологии, здоровья людей, развитие образования и </a:t>
            </a:r>
            <a:r>
              <a:rPr lang="ru-RU" b="1" dirty="0" smtClean="0">
                <a:solidFill>
                  <a:srgbClr val="008080"/>
                </a:solidFill>
              </a:rPr>
              <a:t>культуры»   </a:t>
            </a:r>
          </a:p>
          <a:p>
            <a:pPr marL="0" indent="0" fontAlgn="base">
              <a:lnSpc>
                <a:spcPct val="160000"/>
              </a:lnSpc>
              <a:buNone/>
            </a:pPr>
            <a:r>
              <a:rPr lang="ru-RU" sz="2300" b="1" dirty="0">
                <a:solidFill>
                  <a:srgbClr val="008080"/>
                </a:solidFill>
                <a:latin typeface="Calibri "/>
              </a:rPr>
              <a:t> </a:t>
            </a:r>
            <a:r>
              <a:rPr lang="ru-RU" sz="2300" b="1" dirty="0" smtClean="0">
                <a:solidFill>
                  <a:srgbClr val="008080"/>
                </a:solidFill>
                <a:latin typeface="Calibri "/>
              </a:rPr>
              <a:t>                                                                                 В.В. Путин</a:t>
            </a:r>
            <a:endParaRPr lang="ru-RU" sz="2300" b="1" dirty="0">
              <a:solidFill>
                <a:srgbClr val="008080"/>
              </a:solidFill>
              <a:latin typeface="Calibri 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9051" t="19200" r="27557" b="28301"/>
          <a:stretch/>
        </p:blipFill>
        <p:spPr>
          <a:xfrm>
            <a:off x="1187624" y="3903772"/>
            <a:ext cx="6048672" cy="281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19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59"/>
          <a:stretch/>
        </p:blipFill>
        <p:spPr>
          <a:xfrm>
            <a:off x="2947" y="-7651"/>
            <a:ext cx="9177565" cy="686565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7825" y="528314"/>
            <a:ext cx="6156176" cy="471043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ru-RU" sz="1400" b="1" dirty="0">
                <a:solidFill>
                  <a:srgbClr val="008C9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1400" b="1" dirty="0">
                <a:solidFill>
                  <a:srgbClr val="008C95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B411-1D2F-4236-A092-665D64862A62}" type="slidenum">
              <a:rPr lang="ru-RU" smtClean="0"/>
              <a:t>21</a:t>
            </a:fld>
            <a:endParaRPr lang="ru-RU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469618" y="980728"/>
            <a:ext cx="5976664" cy="7200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>
                <a:solidFill>
                  <a:srgbClr val="008080"/>
                </a:solidFill>
                <a:latin typeface="+mn-lt"/>
                <a:ea typeface="Verdana" pitchFamily="34" charset="0"/>
                <a:cs typeface="Times New Roman" panose="02020603050405020304" pitchFamily="18" charset="0"/>
              </a:rPr>
              <a:t>Спасибо за внимание</a:t>
            </a:r>
            <a:endParaRPr lang="ru-RU" sz="4000" b="1" dirty="0">
              <a:solidFill>
                <a:srgbClr val="008080"/>
              </a:solidFill>
              <a:latin typeface="+mn-lt"/>
              <a:ea typeface="Verdana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2" t="15813" r="14309" b="31402"/>
          <a:stretch/>
        </p:blipFill>
        <p:spPr>
          <a:xfrm>
            <a:off x="2947" y="0"/>
            <a:ext cx="1584403" cy="120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oliteka.net/images/2016/01/14/gMJSTfMpugtgCkc9ev9yKYe06xbTP1e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294" y="3302289"/>
            <a:ext cx="5005706" cy="353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B411-1D2F-4236-A092-665D64862A62}" type="slidenum">
              <a:rPr lang="ru-RU" smtClean="0"/>
              <a:t>3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2" t="15813" r="14309" b="31402"/>
          <a:stretch/>
        </p:blipFill>
        <p:spPr>
          <a:xfrm>
            <a:off x="0" y="0"/>
            <a:ext cx="1584403" cy="1203705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1628800"/>
            <a:ext cx="8119814" cy="2880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4000" b="1" dirty="0" smtClean="0">
                <a:solidFill>
                  <a:srgbClr val="008080"/>
                </a:solidFill>
                <a:latin typeface="Calibri "/>
                <a:ea typeface="Verdana" pitchFamily="34" charset="0"/>
                <a:cs typeface="Times New Roman" panose="02020603050405020304" pitchFamily="18" charset="0"/>
              </a:rPr>
              <a:t>Загрузка санатория, по итогам работы за </a:t>
            </a:r>
            <a:r>
              <a:rPr lang="ru-RU" sz="4000" b="1" dirty="0" smtClean="0">
                <a:solidFill>
                  <a:srgbClr val="FF0000"/>
                </a:solidFill>
                <a:latin typeface="Calibri "/>
                <a:ea typeface="Verdana" pitchFamily="34" charset="0"/>
                <a:cs typeface="Times New Roman" panose="02020603050405020304" pitchFamily="18" charset="0"/>
              </a:rPr>
              <a:t>5 лет</a:t>
            </a:r>
            <a:r>
              <a:rPr lang="ru-RU" sz="4000" b="1" dirty="0" smtClean="0">
                <a:solidFill>
                  <a:srgbClr val="008080"/>
                </a:solidFill>
                <a:latin typeface="Calibri "/>
                <a:ea typeface="Verdana" pitchFamily="34" charset="0"/>
                <a:cs typeface="Times New Roman" panose="02020603050405020304" pitchFamily="18" charset="0"/>
              </a:rPr>
              <a:t>,</a:t>
            </a:r>
            <a:r>
              <a:rPr lang="ru-RU" sz="4000" b="1" dirty="0" smtClean="0">
                <a:solidFill>
                  <a:srgbClr val="FF0000"/>
                </a:solidFill>
                <a:latin typeface="Calibri "/>
                <a:ea typeface="Verdana" pitchFamily="34" charset="0"/>
                <a:cs typeface="Times New Roman" panose="02020603050405020304" pitchFamily="18" charset="0"/>
              </a:rPr>
              <a:t>  </a:t>
            </a:r>
            <a:r>
              <a:rPr lang="ru-RU" sz="4000" b="1" dirty="0" smtClean="0">
                <a:solidFill>
                  <a:srgbClr val="008080"/>
                </a:solidFill>
                <a:latin typeface="Calibri "/>
                <a:ea typeface="Verdana" pitchFamily="34" charset="0"/>
                <a:cs typeface="Times New Roman" panose="02020603050405020304" pitchFamily="18" charset="0"/>
              </a:rPr>
              <a:t>составила </a:t>
            </a:r>
            <a:r>
              <a:rPr lang="ru-RU" sz="4000" b="1" dirty="0" smtClean="0">
                <a:solidFill>
                  <a:srgbClr val="FF0000"/>
                </a:solidFill>
                <a:latin typeface="Calibri "/>
                <a:ea typeface="Verdana" pitchFamily="34" charset="0"/>
                <a:cs typeface="Times New Roman" panose="02020603050405020304" pitchFamily="18" charset="0"/>
              </a:rPr>
              <a:t>более 110%*</a:t>
            </a:r>
            <a:endParaRPr lang="ru-RU" sz="4000" b="1" dirty="0">
              <a:solidFill>
                <a:srgbClr val="FF0000"/>
              </a:solidFill>
              <a:latin typeface="Calibri "/>
              <a:ea typeface="Verdana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77854" y="5929454"/>
            <a:ext cx="3960440" cy="7920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rgbClr val="008080"/>
                </a:solidFill>
                <a:latin typeface="Calibri "/>
                <a:ea typeface="Verdana" pitchFamily="34" charset="0"/>
                <a:cs typeface="Times New Roman" panose="02020603050405020304" pitchFamily="18" charset="0"/>
              </a:rPr>
              <a:t>*99% пациентов получали СКЛ</a:t>
            </a:r>
            <a:endParaRPr lang="ru-RU" sz="1600" b="1" dirty="0">
              <a:solidFill>
                <a:srgbClr val="008080"/>
              </a:solidFill>
              <a:latin typeface="Calibri "/>
              <a:ea typeface="Verdan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06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9422" y="188706"/>
            <a:ext cx="1872208" cy="79202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ru-RU" sz="2800" b="1" dirty="0" smtClean="0">
                <a:solidFill>
                  <a:srgbClr val="008080"/>
                </a:solidFill>
                <a:latin typeface="Calibri "/>
                <a:ea typeface="Verdana" pitchFamily="34" charset="0"/>
                <a:cs typeface="Times New Roman" panose="02020603050405020304" pitchFamily="18" charset="0"/>
              </a:rPr>
              <a:t>Задача</a:t>
            </a:r>
            <a:endParaRPr lang="ru-RU" sz="2800" b="1" dirty="0">
              <a:solidFill>
                <a:srgbClr val="008080"/>
              </a:solidFill>
              <a:latin typeface="Calibri "/>
              <a:ea typeface="Verdana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B411-1D2F-4236-A092-665D64862A62}" type="slidenum">
              <a:rPr lang="ru-RU" smtClean="0"/>
              <a:t>4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23900" y="980728"/>
            <a:ext cx="8263830" cy="6624736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ru-RU" sz="2900" b="1" dirty="0" smtClean="0">
              <a:solidFill>
                <a:srgbClr val="C00000"/>
              </a:solidFill>
              <a:latin typeface="Calibri 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2900" b="1" dirty="0" smtClean="0">
                <a:solidFill>
                  <a:srgbClr val="C00000"/>
                </a:solidFill>
                <a:latin typeface="Calibri "/>
                <a:ea typeface="Verdana" panose="020B0604030504040204" pitchFamily="34" charset="0"/>
                <a:cs typeface="Times New Roman" panose="02020603050405020304" pitchFamily="18" charset="0"/>
              </a:rPr>
              <a:t>Необходимость сохранения </a:t>
            </a:r>
            <a:r>
              <a:rPr lang="ru-RU" sz="2900" b="1" dirty="0" smtClean="0">
                <a:solidFill>
                  <a:srgbClr val="008080"/>
                </a:solidFill>
                <a:latin typeface="Calibri "/>
                <a:ea typeface="Verdana" panose="020B0604030504040204" pitchFamily="34" charset="0"/>
                <a:cs typeface="Times New Roman" panose="02020603050405020304" pitchFamily="18" charset="0"/>
              </a:rPr>
              <a:t>и восстановления физического и ментального </a:t>
            </a:r>
            <a:r>
              <a:rPr lang="ru-RU" sz="2900" b="1" dirty="0" smtClean="0">
                <a:solidFill>
                  <a:srgbClr val="C00000"/>
                </a:solidFill>
                <a:latin typeface="Calibri "/>
                <a:ea typeface="Verdana" panose="020B0604030504040204" pitchFamily="34" charset="0"/>
                <a:cs typeface="Times New Roman" panose="02020603050405020304" pitchFamily="18" charset="0"/>
              </a:rPr>
              <a:t>здоровья работников </a:t>
            </a:r>
            <a:r>
              <a:rPr lang="ru-RU" sz="2900" b="1" dirty="0" smtClean="0">
                <a:solidFill>
                  <a:srgbClr val="008080"/>
                </a:solidFill>
                <a:latin typeface="Calibri "/>
                <a:ea typeface="Verdana" panose="020B0604030504040204" pitchFamily="34" charset="0"/>
                <a:cs typeface="Times New Roman" panose="02020603050405020304" pitchFamily="18" charset="0"/>
              </a:rPr>
              <a:t>– в том числе и в высокотехнологичной отрасли, работа в которой требует хороших физических кондиций и постоянной концентрации внимания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ru-RU" sz="2900" b="1" dirty="0" smtClean="0">
              <a:solidFill>
                <a:srgbClr val="008080"/>
              </a:solidFill>
              <a:latin typeface="Calibri 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2900" b="1" dirty="0" smtClean="0">
                <a:solidFill>
                  <a:srgbClr val="008080"/>
                </a:solidFill>
                <a:latin typeface="Calibri "/>
                <a:ea typeface="Verdana" panose="020B0604030504040204" pitchFamily="34" charset="0"/>
                <a:cs typeface="Times New Roman" panose="02020603050405020304" pitchFamily="18" charset="0"/>
              </a:rPr>
              <a:t>Необходимость регулярной </a:t>
            </a:r>
            <a:r>
              <a:rPr lang="ru-RU" sz="2900" b="1" dirty="0" smtClean="0">
                <a:solidFill>
                  <a:srgbClr val="C00000"/>
                </a:solidFill>
                <a:latin typeface="Calibri "/>
                <a:ea typeface="Verdana" panose="020B0604030504040204" pitchFamily="34" charset="0"/>
                <a:cs typeface="Times New Roman" panose="02020603050405020304" pitchFamily="18" charset="0"/>
              </a:rPr>
              <a:t>профилактики профессиональных заболеваний </a:t>
            </a:r>
            <a:r>
              <a:rPr lang="ru-RU" sz="2900" b="1" dirty="0" smtClean="0">
                <a:solidFill>
                  <a:srgbClr val="008080"/>
                </a:solidFill>
                <a:latin typeface="Calibri "/>
                <a:ea typeface="Verdana" panose="020B0604030504040204" pitchFamily="34" charset="0"/>
                <a:cs typeface="Times New Roman" panose="02020603050405020304" pitchFamily="18" charset="0"/>
              </a:rPr>
              <a:t>у представителей различных профессий для продления их профессионального долголетия, что снизит расходы на подготовку высококвалифицированного персонала и будет способствовать укреплению лояльности компаний; 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ru-RU" sz="2900" b="1" dirty="0" smtClean="0">
              <a:solidFill>
                <a:srgbClr val="008080"/>
              </a:solidFill>
              <a:latin typeface="Calibri 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2900" b="1" dirty="0" smtClean="0">
                <a:solidFill>
                  <a:srgbClr val="008080"/>
                </a:solidFill>
                <a:latin typeface="Calibri "/>
                <a:ea typeface="Verdana" panose="020B0604030504040204" pitchFamily="34" charset="0"/>
                <a:cs typeface="Times New Roman" panose="02020603050405020304" pitchFamily="18" charset="0"/>
              </a:rPr>
              <a:t>Необходимость особого внимания к поддержанию здоровья сотрудников и их семей, детей и пенсионеров, приоритет </a:t>
            </a:r>
            <a:r>
              <a:rPr lang="ru-RU" sz="2900" b="1" dirty="0" smtClean="0">
                <a:solidFill>
                  <a:srgbClr val="C00000"/>
                </a:solidFill>
                <a:latin typeface="Calibri "/>
                <a:ea typeface="Verdana" panose="020B0604030504040204" pitchFamily="34" charset="0"/>
                <a:cs typeface="Times New Roman" panose="02020603050405020304" pitchFamily="18" charset="0"/>
              </a:rPr>
              <a:t>семейного формата оздоровления и лечения  </a:t>
            </a:r>
            <a:r>
              <a:rPr lang="ru-RU" sz="2900" b="1" dirty="0" smtClean="0">
                <a:solidFill>
                  <a:srgbClr val="008080"/>
                </a:solidFill>
                <a:latin typeface="Calibri "/>
                <a:ea typeface="Verdana" panose="020B0604030504040204" pitchFamily="34" charset="0"/>
                <a:cs typeface="Times New Roman" panose="02020603050405020304" pitchFamily="18" charset="0"/>
              </a:rPr>
              <a:t>в сочетании с полноценным отдыхом как реализация принципа </a:t>
            </a:r>
            <a:r>
              <a:rPr lang="ru-RU" sz="2900" b="1" dirty="0" err="1" smtClean="0">
                <a:solidFill>
                  <a:srgbClr val="008080"/>
                </a:solidFill>
                <a:latin typeface="Calibri "/>
                <a:ea typeface="Verdana" panose="020B0604030504040204" pitchFamily="34" charset="0"/>
                <a:cs typeface="Times New Roman" panose="02020603050405020304" pitchFamily="18" charset="0"/>
              </a:rPr>
              <a:t>клиентоориентированности</a:t>
            </a:r>
            <a:r>
              <a:rPr lang="ru-RU" sz="2900" b="1" dirty="0" smtClean="0">
                <a:solidFill>
                  <a:srgbClr val="008080"/>
                </a:solidFill>
                <a:latin typeface="Calibri "/>
                <a:ea typeface="Verdana" panose="020B0604030504040204" pitchFamily="34" charset="0"/>
                <a:cs typeface="Times New Roman" panose="02020603050405020304" pitchFamily="18" charset="0"/>
              </a:rPr>
              <a:t> и ответ на современные демографические вызовы.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2400" b="1" dirty="0" smtClean="0">
              <a:solidFill>
                <a:srgbClr val="008080"/>
              </a:solidFill>
              <a:latin typeface="Calibri 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400" b="1" dirty="0" smtClean="0">
              <a:latin typeface="Calibri "/>
              <a:ea typeface="Verdana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Calibri "/>
                <a:ea typeface="Verdana" pitchFamily="34" charset="0"/>
                <a:cs typeface="Times New Roman" panose="02020603050405020304" pitchFamily="18" charset="0"/>
              </a:rPr>
              <a:t> </a:t>
            </a:r>
          </a:p>
          <a:p>
            <a:endParaRPr lang="ru-RU" dirty="0">
              <a:latin typeface="Calibri 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2" t="15813" r="14309" b="31402"/>
          <a:stretch/>
        </p:blipFill>
        <p:spPr>
          <a:xfrm>
            <a:off x="0" y="0"/>
            <a:ext cx="1584403" cy="120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13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579" y="4365104"/>
            <a:ext cx="4200561" cy="24694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3233"/>
            <a:ext cx="7324891" cy="79202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ru-RU" sz="2400" b="1" dirty="0" smtClean="0">
                <a:solidFill>
                  <a:srgbClr val="008080"/>
                </a:solidFill>
                <a:latin typeface="Calibri "/>
                <a:ea typeface="Verdana" pitchFamily="34" charset="0"/>
                <a:cs typeface="Times New Roman" panose="02020603050405020304" pitchFamily="18" charset="0"/>
              </a:rPr>
              <a:t>Структура профессиональной заболеваемости в</a:t>
            </a:r>
            <a:br>
              <a:rPr lang="ru-RU" sz="2400" b="1" dirty="0" smtClean="0">
                <a:solidFill>
                  <a:srgbClr val="008080"/>
                </a:solidFill>
                <a:latin typeface="Calibri "/>
                <a:ea typeface="Verdana" pitchFamily="34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8080"/>
                </a:solidFill>
                <a:latin typeface="Calibri "/>
                <a:ea typeface="Verdana" pitchFamily="34" charset="0"/>
                <a:cs typeface="Times New Roman" panose="02020603050405020304" pitchFamily="18" charset="0"/>
              </a:rPr>
              <a:t>Российской Федерации </a:t>
            </a:r>
            <a:endParaRPr lang="ru-RU" sz="2400" b="1" dirty="0">
              <a:solidFill>
                <a:srgbClr val="008080"/>
              </a:solidFill>
              <a:latin typeface="Calibri "/>
              <a:ea typeface="Verdana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37109"/>
            <a:ext cx="8940636" cy="4574171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latin typeface="Calibri "/>
                <a:ea typeface="Verdana" panose="020B0604030504040204" pitchFamily="34" charset="0"/>
                <a:cs typeface="Times New Roman" panose="02020603050405020304" pitchFamily="18" charset="0"/>
              </a:rPr>
              <a:t>Удельный вес работников организаций, </a:t>
            </a:r>
            <a:endParaRPr lang="ru-RU" sz="2500" b="1" dirty="0" smtClean="0">
              <a:solidFill>
                <a:schemeClr val="accent1">
                  <a:lumMod val="50000"/>
                </a:schemeClr>
              </a:solidFill>
              <a:latin typeface="Calibri 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  <a:latin typeface="Calibri "/>
                <a:ea typeface="Verdana" panose="020B0604030504040204" pitchFamily="34" charset="0"/>
                <a:cs typeface="Times New Roman" panose="02020603050405020304" pitchFamily="18" charset="0"/>
              </a:rPr>
              <a:t>занятых </a:t>
            </a:r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latin typeface="Calibri "/>
                <a:ea typeface="Verdana" panose="020B0604030504040204" pitchFamily="34" charset="0"/>
                <a:cs typeface="Times New Roman" panose="02020603050405020304" pitchFamily="18" charset="0"/>
              </a:rPr>
              <a:t>на работах с вредными и (или) опасными условиями труда,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latin typeface="Calibri "/>
                <a:ea typeface="Verdana" panose="020B0604030504040204" pitchFamily="34" charset="0"/>
                <a:cs typeface="Times New Roman" panose="02020603050405020304" pitchFamily="18" charset="0"/>
              </a:rPr>
              <a:t>по отдельным видам экономической деятельности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latin typeface="Calibri "/>
                <a:ea typeface="Verdana" panose="020B0604030504040204" pitchFamily="34" charset="0"/>
                <a:cs typeface="Times New Roman" panose="02020603050405020304" pitchFamily="18" charset="0"/>
              </a:rPr>
              <a:t>(без субъектов малого предпринимательства; на конец 2020 года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  <a:latin typeface="Calibri "/>
                <a:ea typeface="Verdana" panose="020B0604030504040204" pitchFamily="34" charset="0"/>
                <a:cs typeface="Times New Roman" panose="02020603050405020304" pitchFamily="18" charset="0"/>
              </a:rPr>
              <a:t>)*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  <a:latin typeface="Calibri 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endParaRPr lang="ru-RU" sz="2500" b="1" dirty="0">
              <a:solidFill>
                <a:srgbClr val="008C95"/>
              </a:solidFill>
              <a:latin typeface="Calibri 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/>
            <a:r>
              <a:rPr lang="ru-RU" sz="2500" b="1" dirty="0" smtClean="0">
                <a:solidFill>
                  <a:srgbClr val="008C95"/>
                </a:solidFill>
                <a:latin typeface="Calibri "/>
                <a:ea typeface="Verdana" panose="020B0604030504040204" pitchFamily="34" charset="0"/>
                <a:cs typeface="Times New Roman" panose="02020603050405020304" pitchFamily="18" charset="0"/>
              </a:rPr>
              <a:t>Шум, ультразвук воздушный, инфразвук -                     </a:t>
            </a:r>
            <a:r>
              <a:rPr lang="ru-RU" sz="2500" b="1" dirty="0" smtClean="0">
                <a:solidFill>
                  <a:schemeClr val="accent5">
                    <a:lumMod val="50000"/>
                  </a:schemeClr>
                </a:solidFill>
                <a:latin typeface="Calibri "/>
                <a:ea typeface="Verdana" panose="020B0604030504040204" pitchFamily="34" charset="0"/>
                <a:cs typeface="Times New Roman" panose="02020603050405020304" pitchFamily="18" charset="0"/>
              </a:rPr>
              <a:t>19,4 %</a:t>
            </a:r>
          </a:p>
          <a:p>
            <a:pPr marL="285750" indent="-285750">
              <a:lnSpc>
                <a:spcPct val="120000"/>
              </a:lnSpc>
            </a:pPr>
            <a:endParaRPr lang="ru-RU" sz="2500" b="1" dirty="0" smtClean="0">
              <a:solidFill>
                <a:srgbClr val="008C95"/>
              </a:solidFill>
              <a:latin typeface="Calibri 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0000"/>
              </a:lnSpc>
            </a:pPr>
            <a:r>
              <a:rPr lang="ru-RU" sz="2500" b="1" dirty="0" smtClean="0">
                <a:solidFill>
                  <a:srgbClr val="008C95"/>
                </a:solidFill>
                <a:latin typeface="Calibri "/>
                <a:ea typeface="Verdana" panose="020B0604030504040204" pitchFamily="34" charset="0"/>
                <a:cs typeface="Times New Roman" panose="02020603050405020304" pitchFamily="18" charset="0"/>
              </a:rPr>
              <a:t>Химические факторы -                                                         </a:t>
            </a:r>
            <a:r>
              <a:rPr lang="ru-RU" sz="2500" b="1" dirty="0" smtClean="0">
                <a:solidFill>
                  <a:srgbClr val="002060"/>
                </a:solidFill>
                <a:latin typeface="Calibri "/>
                <a:ea typeface="Verdana" panose="020B0604030504040204" pitchFamily="34" charset="0"/>
                <a:cs typeface="Times New Roman" panose="02020603050405020304" pitchFamily="18" charset="0"/>
              </a:rPr>
              <a:t>7,8 %</a:t>
            </a:r>
          </a:p>
          <a:p>
            <a:pPr marL="285750" indent="-285750"/>
            <a:endParaRPr lang="ru-RU" sz="2500" b="1" dirty="0" smtClean="0">
              <a:solidFill>
                <a:srgbClr val="008C95"/>
              </a:solidFill>
              <a:latin typeface="Calibri 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/>
            <a:r>
              <a:rPr lang="ru-RU" sz="2500" b="1" dirty="0" smtClean="0">
                <a:solidFill>
                  <a:srgbClr val="008C95"/>
                </a:solidFill>
                <a:latin typeface="Calibri "/>
                <a:ea typeface="Verdana" panose="020B0604030504040204" pitchFamily="34" charset="0"/>
                <a:cs typeface="Times New Roman" panose="02020603050405020304" pitchFamily="18" charset="0"/>
              </a:rPr>
              <a:t>Вибрации -                                                                              </a:t>
            </a:r>
            <a:r>
              <a:rPr lang="ru-RU" sz="2500" b="1" dirty="0" smtClean="0">
                <a:solidFill>
                  <a:srgbClr val="002060"/>
                </a:solidFill>
                <a:latin typeface="Calibri "/>
                <a:ea typeface="Verdana" panose="020B0604030504040204" pitchFamily="34" charset="0"/>
                <a:cs typeface="Times New Roman" panose="02020603050405020304" pitchFamily="18" charset="0"/>
              </a:rPr>
              <a:t>5,0 </a:t>
            </a:r>
            <a:r>
              <a:rPr lang="ru-RU" sz="2500" b="1" dirty="0">
                <a:solidFill>
                  <a:srgbClr val="002060"/>
                </a:solidFill>
                <a:latin typeface="Calibri "/>
                <a:ea typeface="Verdana" panose="020B0604030504040204" pitchFamily="34" charset="0"/>
                <a:cs typeface="Times New Roman" panose="02020603050405020304" pitchFamily="18" charset="0"/>
              </a:rPr>
              <a:t>%</a:t>
            </a:r>
          </a:p>
          <a:p>
            <a:pPr marL="285750" indent="-285750"/>
            <a:endParaRPr lang="ru-RU" sz="2500" b="1" dirty="0" smtClean="0">
              <a:solidFill>
                <a:srgbClr val="008C95"/>
              </a:solidFill>
              <a:latin typeface="Calibri 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/>
            <a:r>
              <a:rPr lang="ru-RU" sz="2500" b="1" dirty="0" smtClean="0">
                <a:solidFill>
                  <a:srgbClr val="008C95"/>
                </a:solidFill>
                <a:latin typeface="Calibri "/>
                <a:ea typeface="Verdana" panose="020B0604030504040204" pitchFamily="34" charset="0"/>
                <a:cs typeface="Times New Roman" panose="02020603050405020304" pitchFamily="18" charset="0"/>
              </a:rPr>
              <a:t>Аэрозоли -                                                                              </a:t>
            </a:r>
            <a:r>
              <a:rPr lang="ru-RU" sz="2500" b="1" dirty="0" smtClean="0">
                <a:solidFill>
                  <a:schemeClr val="accent5">
                    <a:lumMod val="50000"/>
                  </a:schemeClr>
                </a:solidFill>
                <a:latin typeface="Calibri "/>
                <a:ea typeface="Verdana" panose="020B0604030504040204" pitchFamily="34" charset="0"/>
                <a:cs typeface="Times New Roman" panose="02020603050405020304" pitchFamily="18" charset="0"/>
              </a:rPr>
              <a:t>4,5</a:t>
            </a:r>
            <a:r>
              <a:rPr lang="ru-RU" sz="2500" b="1" dirty="0" smtClean="0">
                <a:solidFill>
                  <a:srgbClr val="008C95"/>
                </a:solidFill>
                <a:latin typeface="Calibri 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500" b="1" dirty="0" smtClean="0">
                <a:solidFill>
                  <a:srgbClr val="002060"/>
                </a:solidFill>
                <a:latin typeface="Calibri "/>
                <a:ea typeface="Verdana" panose="020B0604030504040204" pitchFamily="34" charset="0"/>
                <a:cs typeface="Times New Roman" panose="02020603050405020304" pitchFamily="18" charset="0"/>
              </a:rPr>
              <a:t>%</a:t>
            </a:r>
          </a:p>
          <a:p>
            <a:pPr marL="0" indent="0">
              <a:buNone/>
            </a:pPr>
            <a:endParaRPr lang="ru-RU" sz="1400" dirty="0">
              <a:latin typeface="Calibri 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B411-1D2F-4236-A092-665D64862A62}" type="slidenum">
              <a:rPr lang="ru-RU" smtClean="0"/>
              <a:t>5</a:t>
            </a:fld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95536" y="6052343"/>
            <a:ext cx="5040559" cy="805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*федеральная служба государственной статистики</a:t>
            </a:r>
            <a:endParaRPr lang="ru-RU" sz="1100" i="1" dirty="0">
              <a:solidFill>
                <a:srgbClr val="00206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2" t="15813" r="14309" b="31402"/>
          <a:stretch/>
        </p:blipFill>
        <p:spPr>
          <a:xfrm>
            <a:off x="2947" y="0"/>
            <a:ext cx="1584403" cy="120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8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B411-1D2F-4236-A092-665D64862A62}" type="slidenum">
              <a:rPr lang="ru-RU" smtClean="0"/>
              <a:t>6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2" t="15813" r="14309" b="31402"/>
          <a:stretch/>
        </p:blipFill>
        <p:spPr>
          <a:xfrm>
            <a:off x="2947" y="0"/>
            <a:ext cx="1584403" cy="12037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31888" t="32500" r="30706" b="46500"/>
          <a:stretch/>
        </p:blipFill>
        <p:spPr>
          <a:xfrm>
            <a:off x="51575" y="2132856"/>
            <a:ext cx="8892988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66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8398"/>
            <a:ext cx="7972963" cy="79202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ru-RU" sz="2400" b="1" dirty="0" smtClean="0">
                <a:solidFill>
                  <a:srgbClr val="008080"/>
                </a:solidFill>
                <a:latin typeface="Calibri "/>
                <a:ea typeface="Verdana" pitchFamily="34" charset="0"/>
                <a:cs typeface="Times New Roman" panose="02020603050405020304" pitchFamily="18" charset="0"/>
              </a:rPr>
              <a:t>Структура заболеваемости во всем ОАО «РЖД»</a:t>
            </a:r>
            <a:endParaRPr lang="ru-RU" sz="2400" b="1" dirty="0">
              <a:solidFill>
                <a:srgbClr val="008080"/>
              </a:solidFill>
              <a:latin typeface="Calibri "/>
              <a:ea typeface="Verdana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2556" y="907869"/>
            <a:ext cx="6156176" cy="5617475"/>
          </a:xfr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Распределение  профессиональных заболеваний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по основным нозологическим формам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среди работников железнодорожного 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транспорта в 2019г.*</a:t>
            </a:r>
            <a:endParaRPr lang="ru-RU" sz="25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500" b="1" dirty="0">
              <a:solidFill>
                <a:srgbClr val="008C95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500" b="1" dirty="0">
              <a:solidFill>
                <a:srgbClr val="008C95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/>
            <a:r>
              <a:rPr lang="ru-RU" sz="2500" b="1" dirty="0" err="1" smtClean="0">
                <a:solidFill>
                  <a:srgbClr val="008C95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Нейросенсорная</a:t>
            </a:r>
            <a:r>
              <a:rPr lang="ru-RU" sz="2500" b="1" dirty="0" smtClean="0">
                <a:solidFill>
                  <a:srgbClr val="008C95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500" b="1" dirty="0">
                <a:solidFill>
                  <a:srgbClr val="008C95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тугоухость </a:t>
            </a:r>
            <a:r>
              <a:rPr lang="ru-RU" sz="2500" b="1" dirty="0" smtClean="0">
                <a:solidFill>
                  <a:srgbClr val="008C95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lang="ru-RU" sz="2500" b="1" dirty="0">
                <a:solidFill>
                  <a:srgbClr val="008C95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ru-RU" sz="2500" b="1" dirty="0" err="1">
                <a:solidFill>
                  <a:srgbClr val="008C95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кохлеарный</a:t>
            </a:r>
            <a:r>
              <a:rPr lang="ru-RU" sz="2500" b="1" dirty="0">
                <a:solidFill>
                  <a:srgbClr val="008C95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неврит) </a:t>
            </a:r>
            <a:r>
              <a:rPr lang="ru-RU" sz="2500" b="1" dirty="0" smtClean="0">
                <a:solidFill>
                  <a:srgbClr val="008C95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-     </a:t>
            </a:r>
          </a:p>
          <a:p>
            <a:pPr marL="0" indent="0">
              <a:buNone/>
            </a:pPr>
            <a:r>
              <a:rPr lang="ru-RU" sz="2500" b="1" dirty="0" smtClean="0">
                <a:solidFill>
                  <a:srgbClr val="008C95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                                                                                        от 70 до 95%</a:t>
            </a:r>
          </a:p>
          <a:p>
            <a:pPr marL="285750" indent="-285750"/>
            <a:r>
              <a:rPr lang="ru-RU" sz="2500" b="1" dirty="0" smtClean="0">
                <a:solidFill>
                  <a:srgbClr val="008C95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Вибрационная болезнь -                                        от 13 до 25%</a:t>
            </a:r>
            <a:endParaRPr lang="ru-RU" sz="2500" b="1" dirty="0">
              <a:solidFill>
                <a:srgbClr val="008C95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/>
            <a:r>
              <a:rPr lang="ru-RU" sz="2500" b="1" dirty="0">
                <a:solidFill>
                  <a:srgbClr val="008C95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Заболевания периферической нервной системы и опорно-двигательного аппарата, вызванные воздействием вибрации                           в сочетании с физическими нагрузками и переохлаждением </a:t>
            </a:r>
            <a:r>
              <a:rPr lang="ru-RU" sz="2500" b="1" dirty="0" smtClean="0">
                <a:solidFill>
                  <a:srgbClr val="008C95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–                               </a:t>
            </a:r>
          </a:p>
          <a:p>
            <a:pPr marL="0" indent="0">
              <a:buNone/>
            </a:pPr>
            <a:r>
              <a:rPr lang="ru-RU" sz="2500" b="1" dirty="0" smtClean="0">
                <a:solidFill>
                  <a:srgbClr val="008C95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                                                                                        от 3,6 до 4,1%</a:t>
            </a:r>
            <a:endParaRPr lang="ru-RU" sz="2500" b="1" dirty="0">
              <a:solidFill>
                <a:srgbClr val="008C95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/>
            <a:r>
              <a:rPr lang="ru-RU" sz="2500" b="1" dirty="0">
                <a:solidFill>
                  <a:srgbClr val="008C95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Заболевания, вызванные воздействием пыли </a:t>
            </a:r>
            <a:r>
              <a:rPr lang="ru-RU" sz="2500" b="1" dirty="0" smtClean="0">
                <a:solidFill>
                  <a:srgbClr val="008C95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от 1 до 3,5%</a:t>
            </a:r>
          </a:p>
          <a:p>
            <a:pPr marL="285750" indent="-285750"/>
            <a:endParaRPr lang="ru-RU" sz="2500" b="1" dirty="0">
              <a:solidFill>
                <a:srgbClr val="008C95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2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200" b="1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2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* «</a:t>
            </a: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РЖД-МЕДИЦИНА» 2019г.</a:t>
            </a:r>
            <a:endParaRPr lang="ru-RU" sz="18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b="1" dirty="0">
                <a:solidFill>
                  <a:srgbClr val="008C9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1400" b="1" dirty="0">
                <a:solidFill>
                  <a:srgbClr val="008C95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B411-1D2F-4236-A092-665D64862A62}" type="slidenum">
              <a:rPr lang="ru-RU" smtClean="0"/>
              <a:t>7</a:t>
            </a:fld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17" y="5120797"/>
            <a:ext cx="2545811" cy="16006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50" y="3226676"/>
            <a:ext cx="2519190" cy="167946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50" y="1289391"/>
            <a:ext cx="2519190" cy="167841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820428"/>
            <a:ext cx="3436459" cy="19330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2" t="15813" r="14309" b="31402"/>
          <a:stretch/>
        </p:blipFill>
        <p:spPr>
          <a:xfrm>
            <a:off x="2947" y="0"/>
            <a:ext cx="1584403" cy="120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69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9762" y="53562"/>
            <a:ext cx="7499176" cy="79202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ru-RU" sz="2400" b="1" dirty="0" smtClean="0">
                <a:solidFill>
                  <a:srgbClr val="008080"/>
                </a:solidFill>
                <a:latin typeface="Calibri "/>
                <a:ea typeface="Verdana" pitchFamily="34" charset="0"/>
                <a:cs typeface="Times New Roman" panose="02020603050405020304" pitchFamily="18" charset="0"/>
              </a:rPr>
              <a:t>Состав оздоровленных в санатории «Транссиб»</a:t>
            </a:r>
            <a:endParaRPr lang="ru-RU" sz="2400" b="1" dirty="0">
              <a:solidFill>
                <a:srgbClr val="008080"/>
              </a:solidFill>
              <a:latin typeface="Calibri "/>
              <a:ea typeface="Verdana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1879" y="927890"/>
            <a:ext cx="5527249" cy="452596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alibri "/>
                <a:ea typeface="Verdana" panose="020B0604030504040204" pitchFamily="34" charset="0"/>
                <a:cs typeface="Times New Roman" panose="02020603050405020304" pitchFamily="18" charset="0"/>
              </a:rPr>
              <a:t>Структура заболеваемости железнодорожников*:</a:t>
            </a:r>
          </a:p>
          <a:p>
            <a:pPr marL="285750" indent="-285750"/>
            <a:r>
              <a:rPr lang="ru-RU" sz="1600" b="1" dirty="0" smtClean="0">
                <a:solidFill>
                  <a:srgbClr val="008C95"/>
                </a:solidFill>
                <a:latin typeface="Calibri "/>
                <a:ea typeface="Verdana" panose="020B0604030504040204" pitchFamily="34" charset="0"/>
                <a:cs typeface="Times New Roman" panose="02020603050405020304" pitchFamily="18" charset="0"/>
              </a:rPr>
              <a:t>Болезни </a:t>
            </a:r>
            <a:r>
              <a:rPr lang="ru-RU" sz="1600" b="1" dirty="0">
                <a:solidFill>
                  <a:srgbClr val="008C95"/>
                </a:solidFill>
                <a:latin typeface="Calibri "/>
                <a:ea typeface="Verdana" panose="020B0604030504040204" pitchFamily="34" charset="0"/>
                <a:cs typeface="Times New Roman" panose="02020603050405020304" pitchFamily="18" charset="0"/>
              </a:rPr>
              <a:t>костно-мышечной системы и соединительной ткани - 86,2%</a:t>
            </a:r>
          </a:p>
          <a:p>
            <a:pPr marL="285750" indent="-285750"/>
            <a:r>
              <a:rPr lang="ru-RU" sz="1600" b="1" dirty="0">
                <a:solidFill>
                  <a:srgbClr val="008C95"/>
                </a:solidFill>
                <a:latin typeface="Calibri "/>
                <a:ea typeface="Verdana" panose="020B0604030504040204" pitchFamily="34" charset="0"/>
                <a:cs typeface="Times New Roman" panose="02020603050405020304" pitchFamily="18" charset="0"/>
              </a:rPr>
              <a:t>Болезни системы кровообращения - 8%</a:t>
            </a:r>
          </a:p>
          <a:p>
            <a:pPr marL="285750" indent="-285750"/>
            <a:r>
              <a:rPr lang="ru-RU" sz="1600" b="1" dirty="0">
                <a:solidFill>
                  <a:srgbClr val="008C95"/>
                </a:solidFill>
                <a:latin typeface="Calibri "/>
                <a:ea typeface="Verdana" panose="020B0604030504040204" pitchFamily="34" charset="0"/>
                <a:cs typeface="Times New Roman" panose="02020603050405020304" pitchFamily="18" charset="0"/>
              </a:rPr>
              <a:t>Болезни органов дыхания - 1,5%</a:t>
            </a:r>
          </a:p>
          <a:p>
            <a:pPr marL="285750" indent="-285750"/>
            <a:r>
              <a:rPr lang="ru-RU" sz="1600" b="1" dirty="0">
                <a:solidFill>
                  <a:srgbClr val="008C95"/>
                </a:solidFill>
                <a:latin typeface="Calibri "/>
                <a:ea typeface="Verdana" panose="020B0604030504040204" pitchFamily="34" charset="0"/>
                <a:cs typeface="Times New Roman" panose="02020603050405020304" pitchFamily="18" charset="0"/>
              </a:rPr>
              <a:t>Болезни органов пищеварения - 1,5%</a:t>
            </a:r>
          </a:p>
          <a:p>
            <a:pPr marL="285750" indent="-285750"/>
            <a:r>
              <a:rPr lang="ru-RU" sz="1600" b="1" dirty="0">
                <a:solidFill>
                  <a:srgbClr val="008C95"/>
                </a:solidFill>
                <a:latin typeface="Calibri "/>
                <a:ea typeface="Verdana" panose="020B0604030504040204" pitchFamily="34" charset="0"/>
                <a:cs typeface="Times New Roman" panose="02020603050405020304" pitchFamily="18" charset="0"/>
              </a:rPr>
              <a:t>Болезни эндокринной системы, расстройства питания и нарушения обмена веществ - 1,3%</a:t>
            </a:r>
          </a:p>
          <a:p>
            <a:pPr marL="285750" indent="-285750"/>
            <a:r>
              <a:rPr lang="ru-RU" sz="1600" b="1" dirty="0">
                <a:solidFill>
                  <a:srgbClr val="008C95"/>
                </a:solidFill>
                <a:latin typeface="Calibri "/>
                <a:ea typeface="Verdana" panose="020B0604030504040204" pitchFamily="34" charset="0"/>
                <a:cs typeface="Times New Roman" panose="02020603050405020304" pitchFamily="18" charset="0"/>
              </a:rPr>
              <a:t>Болезни нервной системы - 0,7%</a:t>
            </a:r>
          </a:p>
          <a:p>
            <a:pPr marL="285750" indent="-285750"/>
            <a:r>
              <a:rPr lang="ru-RU" sz="1600" b="1" dirty="0">
                <a:solidFill>
                  <a:srgbClr val="008C95"/>
                </a:solidFill>
                <a:latin typeface="Calibri "/>
                <a:ea typeface="Verdana" panose="020B0604030504040204" pitchFamily="34" charset="0"/>
                <a:cs typeface="Times New Roman" panose="02020603050405020304" pitchFamily="18" charset="0"/>
              </a:rPr>
              <a:t>Болезни кожи и подкожной клетчатки - 0,5%</a:t>
            </a:r>
          </a:p>
          <a:p>
            <a:pPr marL="285750" indent="-285750"/>
            <a:r>
              <a:rPr lang="ru-RU" sz="1600" b="1" dirty="0">
                <a:solidFill>
                  <a:srgbClr val="008C95"/>
                </a:solidFill>
                <a:latin typeface="Calibri "/>
                <a:ea typeface="Verdana" panose="020B0604030504040204" pitchFamily="34" charset="0"/>
                <a:cs typeface="Times New Roman" panose="02020603050405020304" pitchFamily="18" charset="0"/>
              </a:rPr>
              <a:t>Болезни мочеполовой системы - 0,3%</a:t>
            </a:r>
          </a:p>
          <a:p>
            <a:pPr marL="0" indent="0" algn="r">
              <a:buNone/>
            </a:pPr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  <a:latin typeface="Calibri "/>
                <a:ea typeface="Verdana" panose="020B0604030504040204" pitchFamily="34" charset="0"/>
                <a:cs typeface="Times New Roman" panose="02020603050405020304" pitchFamily="18" charset="0"/>
              </a:rPr>
              <a:t>* </a:t>
            </a:r>
            <a:r>
              <a:rPr lang="ru-RU" sz="1200" b="1" i="1" dirty="0">
                <a:solidFill>
                  <a:schemeClr val="accent1">
                    <a:lumMod val="50000"/>
                  </a:schemeClr>
                </a:solidFill>
                <a:latin typeface="Calibri "/>
                <a:ea typeface="Verdana" panose="020B0604030504040204" pitchFamily="34" charset="0"/>
                <a:cs typeface="Times New Roman" panose="02020603050405020304" pitchFamily="18" charset="0"/>
              </a:rPr>
              <a:t>- по данным санатория «Транссиб» </a:t>
            </a:r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  <a:latin typeface="Calibri "/>
                <a:ea typeface="Verdana" panose="020B0604030504040204" pitchFamily="34" charset="0"/>
                <a:cs typeface="Times New Roman" panose="02020603050405020304" pitchFamily="18" charset="0"/>
              </a:rPr>
              <a:t>2015-2019 гг</a:t>
            </a:r>
            <a:r>
              <a:rPr lang="ru-RU" sz="1600" b="1" i="1" dirty="0" smtClean="0">
                <a:solidFill>
                  <a:srgbClr val="008C95"/>
                </a:solidFill>
                <a:latin typeface="Calibri 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r>
              <a:rPr lang="ru-RU" sz="1600" b="1" dirty="0">
                <a:solidFill>
                  <a:srgbClr val="008C95"/>
                </a:solidFill>
                <a:latin typeface="Calibri "/>
                <a:ea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008C95"/>
                </a:solidFill>
                <a:latin typeface="Calibri "/>
                <a:ea typeface="Verdana" panose="020B0604030504040204" pitchFamily="34" charset="0"/>
                <a:cs typeface="Times New Roman" panose="02020603050405020304" pitchFamily="18" charset="0"/>
              </a:rPr>
            </a:br>
            <a:endParaRPr lang="ru-RU" sz="1600" dirty="0">
              <a:latin typeface="Calibri 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B411-1D2F-4236-A092-665D64862A62}" type="slidenum">
              <a:rPr lang="ru-RU" smtClean="0"/>
              <a:t>8</a:t>
            </a:fld>
            <a:endParaRPr lang="ru-RU" dirty="0"/>
          </a:p>
        </p:txBody>
      </p:sp>
      <p:pic>
        <p:nvPicPr>
          <p:cNvPr id="5" name="Picture 4" descr="http://www.vkpress.ru/upload/iblock/319/319c7d81daf718228bbfec9b8e72c3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81" y="1204934"/>
            <a:ext cx="3024336" cy="188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zarplatyinfo.ru/wp-content/uploads/2017/05/skolko-poluchaet-mashinist-poezda-v-rossii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81" y="3155459"/>
            <a:ext cx="3024336" cy="201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rostovgazeta.ru/attachments/d2ec8fb6abdbbf39fafea213657fae25b83b5fd3/store/fill/1200/630/5318e8a79bebc3c7cb66ee73fba391d5ffce4800954db37069f7d344c6a0/098d106c-359e-45c1-b63e-7efd8e56ff4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" y="5238743"/>
            <a:ext cx="3034680" cy="159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nord-news.ru/img/newsimages/20160722/1_c366032114e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786429"/>
            <a:ext cx="3899413" cy="196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2" t="15813" r="14309" b="31402"/>
          <a:stretch/>
        </p:blipFill>
        <p:spPr>
          <a:xfrm>
            <a:off x="2947" y="0"/>
            <a:ext cx="1584403" cy="120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6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218119"/>
            <a:ext cx="3563888" cy="79202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ru-RU" sz="2400" b="1" dirty="0" smtClean="0">
                <a:solidFill>
                  <a:srgbClr val="008080"/>
                </a:solidFill>
                <a:latin typeface="+mn-lt"/>
                <a:ea typeface="Verdana" pitchFamily="34" charset="0"/>
                <a:cs typeface="Times New Roman" panose="02020603050405020304" pitchFamily="18" charset="0"/>
              </a:rPr>
              <a:t>Санаторий «Транссиб»</a:t>
            </a:r>
            <a:endParaRPr lang="ru-RU" sz="2400" b="1" dirty="0">
              <a:solidFill>
                <a:srgbClr val="008080"/>
              </a:solidFill>
              <a:latin typeface="+mn-lt"/>
              <a:ea typeface="Verdana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B411-1D2F-4236-A092-665D64862A62}" type="slidenum">
              <a:rPr lang="ru-RU" smtClean="0"/>
              <a:t>9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897034"/>
              </p:ext>
            </p:extLst>
          </p:nvPr>
        </p:nvGraphicFramePr>
        <p:xfrm>
          <a:off x="251520" y="1340767"/>
          <a:ext cx="8640959" cy="5244939"/>
        </p:xfrm>
        <a:graphic>
          <a:graphicData uri="http://schemas.openxmlformats.org/drawingml/2006/table">
            <a:tbl>
              <a:tblPr/>
              <a:tblGrid>
                <a:gridCol w="560823">
                  <a:extLst>
                    <a:ext uri="{9D8B030D-6E8A-4147-A177-3AD203B41FA5}">
                      <a16:colId xmlns:a16="http://schemas.microsoft.com/office/drawing/2014/main" val="1018143839"/>
                    </a:ext>
                  </a:extLst>
                </a:gridCol>
                <a:gridCol w="2247489">
                  <a:extLst>
                    <a:ext uri="{9D8B030D-6E8A-4147-A177-3AD203B41FA5}">
                      <a16:colId xmlns:a16="http://schemas.microsoft.com/office/drawing/2014/main" val="614446127"/>
                    </a:ext>
                  </a:extLst>
                </a:gridCol>
                <a:gridCol w="819159">
                  <a:extLst>
                    <a:ext uri="{9D8B030D-6E8A-4147-A177-3AD203B41FA5}">
                      <a16:colId xmlns:a16="http://schemas.microsoft.com/office/drawing/2014/main" val="4223549600"/>
                    </a:ext>
                  </a:extLst>
                </a:gridCol>
                <a:gridCol w="942060">
                  <a:extLst>
                    <a:ext uri="{9D8B030D-6E8A-4147-A177-3AD203B41FA5}">
                      <a16:colId xmlns:a16="http://schemas.microsoft.com/office/drawing/2014/main" val="3486635019"/>
                    </a:ext>
                  </a:extLst>
                </a:gridCol>
                <a:gridCol w="1017857">
                  <a:extLst>
                    <a:ext uri="{9D8B030D-6E8A-4147-A177-3AD203B41FA5}">
                      <a16:colId xmlns:a16="http://schemas.microsoft.com/office/drawing/2014/main" val="3947833585"/>
                    </a:ext>
                  </a:extLst>
                </a:gridCol>
                <a:gridCol w="1017857">
                  <a:extLst>
                    <a:ext uri="{9D8B030D-6E8A-4147-A177-3AD203B41FA5}">
                      <a16:colId xmlns:a16="http://schemas.microsoft.com/office/drawing/2014/main" val="892087250"/>
                    </a:ext>
                  </a:extLst>
                </a:gridCol>
                <a:gridCol w="1017857">
                  <a:extLst>
                    <a:ext uri="{9D8B030D-6E8A-4147-A177-3AD203B41FA5}">
                      <a16:colId xmlns:a16="http://schemas.microsoft.com/office/drawing/2014/main" val="144907076"/>
                    </a:ext>
                  </a:extLst>
                </a:gridCol>
                <a:gridCol w="1017857">
                  <a:extLst>
                    <a:ext uri="{9D8B030D-6E8A-4147-A177-3AD203B41FA5}">
                      <a16:colId xmlns:a16="http://schemas.microsoft.com/office/drawing/2014/main" val="2808057903"/>
                    </a:ext>
                  </a:extLst>
                </a:gridCol>
              </a:tblGrid>
              <a:tr h="7920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8080"/>
                          </a:solidFill>
                          <a:effectLst/>
                          <a:latin typeface="Calibri" panose="020F0502020204030204" pitchFamily="34" charset="0"/>
                        </a:rPr>
                        <a:t>№ п/п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7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8080"/>
                          </a:solidFill>
                          <a:effectLst/>
                          <a:latin typeface="Calibri" panose="020F0502020204030204" pitchFamily="34" charset="0"/>
                        </a:rPr>
                        <a:t>Наименование контингента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75000"/>
                      </a:blip>
                      <a:srcRect/>
                      <a:tile tx="0" ty="0" sx="100000" sy="100000" flip="none" algn="tl"/>
                    </a:blip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3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Находилось на лечении (чел.)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75000"/>
                      </a:blip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2000" b="1" i="0" u="none" strike="noStrike" dirty="0">
                        <a:solidFill>
                          <a:srgbClr val="0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2000" b="1" i="0" u="none" strike="noStrike" dirty="0">
                        <a:solidFill>
                          <a:srgbClr val="0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2000" b="1" i="0" u="none" strike="noStrike" dirty="0">
                        <a:solidFill>
                          <a:srgbClr val="0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2728449"/>
                  </a:ext>
                </a:extLst>
              </a:tr>
              <a:tr h="5930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808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7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808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75000"/>
                      </a:blip>
                      <a:srcRect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75000"/>
                      </a:blip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2000" b="1" i="0" u="none" strike="noStrike" dirty="0">
                        <a:solidFill>
                          <a:srgbClr val="0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75000"/>
                      </a:blip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2000" b="1" i="0" u="none" strike="noStrike" dirty="0">
                        <a:solidFill>
                          <a:srgbClr val="0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75000"/>
                      </a:blip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2000" b="1" i="0" u="none" strike="noStrike" dirty="0">
                        <a:solidFill>
                          <a:srgbClr val="0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7682829"/>
                  </a:ext>
                </a:extLst>
              </a:tr>
              <a:tr h="4012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8080"/>
                          </a:solidFill>
                          <a:effectLst/>
                          <a:latin typeface="Calibri" panose="020F0502020204030204" pitchFamily="34" charset="0"/>
                        </a:rPr>
                        <a:t>1.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7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ВСЕГО: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75000"/>
                      </a:blip>
                      <a:srcRect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8080"/>
                          </a:solidFill>
                          <a:effectLst/>
                          <a:latin typeface="Calibri" panose="020F0502020204030204" pitchFamily="34" charset="0"/>
                        </a:rPr>
                        <a:t>1074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75000"/>
                      </a:blip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2000" b="1" i="0" u="none" strike="noStrike" dirty="0">
                        <a:solidFill>
                          <a:srgbClr val="0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8080"/>
                          </a:solidFill>
                          <a:effectLst/>
                          <a:latin typeface="Calibri" panose="020F0502020204030204" pitchFamily="34" charset="0"/>
                        </a:rPr>
                        <a:t>1113</a:t>
                      </a:r>
                      <a:endParaRPr lang="ru-RU" sz="1800" b="1" i="0" u="none" strike="noStrike" dirty="0">
                        <a:solidFill>
                          <a:srgbClr val="0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75000"/>
                      </a:blip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2000" b="1" i="0" u="none" strike="noStrike" dirty="0">
                        <a:solidFill>
                          <a:srgbClr val="0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8080"/>
                          </a:solidFill>
                          <a:effectLst/>
                          <a:latin typeface="Calibri" panose="020F0502020204030204" pitchFamily="34" charset="0"/>
                        </a:rPr>
                        <a:t>865</a:t>
                      </a:r>
                      <a:endParaRPr lang="ru-RU" sz="1800" b="1" i="0" u="none" strike="noStrike" dirty="0">
                        <a:solidFill>
                          <a:srgbClr val="0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75000"/>
                      </a:blip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2000" b="1" i="0" u="none" strike="noStrike" dirty="0">
                        <a:solidFill>
                          <a:srgbClr val="0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9739909"/>
                  </a:ext>
                </a:extLst>
              </a:tr>
              <a:tr h="8853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8080"/>
                          </a:solidFill>
                          <a:effectLst/>
                          <a:latin typeface="Calibri" panose="020F0502020204030204" pitchFamily="34" charset="0"/>
                        </a:rPr>
                        <a:t>1.1.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7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8080"/>
                          </a:solidFill>
                          <a:effectLst/>
                          <a:latin typeface="Calibri" panose="020F0502020204030204" pitchFamily="34" charset="0"/>
                        </a:rPr>
                        <a:t>В том числе, работающие железнодорожники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7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8080"/>
                          </a:solidFill>
                          <a:effectLst/>
                          <a:latin typeface="Calibri" panose="020F0502020204030204" pitchFamily="34" charset="0"/>
                        </a:rPr>
                        <a:t>712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7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66%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7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8080"/>
                          </a:solidFill>
                          <a:effectLst/>
                          <a:latin typeface="Calibri" panose="020F0502020204030204" pitchFamily="34" charset="0"/>
                        </a:rPr>
                        <a:t>747</a:t>
                      </a:r>
                      <a:endParaRPr lang="ru-RU" sz="1800" b="1" i="0" u="none" strike="noStrike" dirty="0">
                        <a:solidFill>
                          <a:srgbClr val="0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7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67%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7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8080"/>
                          </a:solidFill>
                          <a:effectLst/>
                          <a:latin typeface="Calibri" panose="020F0502020204030204" pitchFamily="34" charset="0"/>
                        </a:rPr>
                        <a:t>589</a:t>
                      </a:r>
                      <a:endParaRPr lang="ru-RU" sz="1800" b="1" i="0" u="none" strike="noStrike" dirty="0">
                        <a:solidFill>
                          <a:srgbClr val="0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7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68%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75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94383122"/>
                  </a:ext>
                </a:extLst>
              </a:tr>
              <a:tr h="11776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8080"/>
                          </a:solidFill>
                          <a:effectLst/>
                          <a:latin typeface="Calibri" panose="020F0502020204030204" pitchFamily="34" charset="0"/>
                        </a:rPr>
                        <a:t>1.2.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7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8080"/>
                          </a:solidFill>
                          <a:effectLst/>
                          <a:latin typeface="Calibri" panose="020F0502020204030204" pitchFamily="34" charset="0"/>
                        </a:rPr>
                        <a:t>Неработающие железнодорожники (пенсионеры, инвалиды)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7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808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7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7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808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  <a:endParaRPr lang="ru-RU" sz="1800" b="1" i="0" u="none" strike="noStrike" dirty="0">
                        <a:solidFill>
                          <a:srgbClr val="0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7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7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808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  <a:endParaRPr lang="ru-RU" sz="1800" b="1" i="0" u="none" strike="noStrike" dirty="0">
                        <a:solidFill>
                          <a:srgbClr val="0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7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75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968793075"/>
                  </a:ext>
                </a:extLst>
              </a:tr>
              <a:tr h="5930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8080"/>
                          </a:solidFill>
                          <a:effectLst/>
                          <a:latin typeface="Calibri" panose="020F0502020204030204" pitchFamily="34" charset="0"/>
                        </a:rPr>
                        <a:t>1.3.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7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8080"/>
                          </a:solidFill>
                          <a:effectLst/>
                          <a:latin typeface="Calibri" panose="020F0502020204030204" pitchFamily="34" charset="0"/>
                        </a:rPr>
                        <a:t>Члены семей железнодорожников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7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808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7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7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8080"/>
                          </a:solidFill>
                          <a:effectLst/>
                          <a:latin typeface="Calibri" panose="020F0502020204030204" pitchFamily="34" charset="0"/>
                        </a:rPr>
                        <a:t>191</a:t>
                      </a:r>
                      <a:endParaRPr lang="ru-RU" sz="1800" b="1" i="0" u="none" strike="noStrike" dirty="0">
                        <a:solidFill>
                          <a:srgbClr val="0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7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7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8080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  <a:endParaRPr lang="ru-RU" sz="1800" b="1" i="0" u="none" strike="noStrike" dirty="0">
                        <a:solidFill>
                          <a:srgbClr val="0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7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75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205251419"/>
                  </a:ext>
                </a:extLst>
              </a:tr>
              <a:tr h="4012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8080"/>
                          </a:solidFill>
                          <a:effectLst/>
                          <a:latin typeface="Calibri" panose="020F0502020204030204" pitchFamily="34" charset="0"/>
                        </a:rPr>
                        <a:t>1.3.1.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7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8080"/>
                          </a:solidFill>
                          <a:effectLst/>
                          <a:latin typeface="Calibri" panose="020F0502020204030204" pitchFamily="34" charset="0"/>
                        </a:rPr>
                        <a:t>из них, дети до 14 лет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7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808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7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  <a:endParaRPr lang="ru-RU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7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808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  <a:endParaRPr lang="ru-RU" sz="1800" b="1" i="0" u="none" strike="noStrike" dirty="0">
                        <a:solidFill>
                          <a:srgbClr val="0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7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  <a:endParaRPr lang="ru-RU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7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808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  <a:endParaRPr lang="ru-RU" sz="1800" b="0" i="0" u="none" strike="noStrike" dirty="0">
                        <a:solidFill>
                          <a:srgbClr val="0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7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  <a:endParaRPr lang="ru-RU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75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410405224"/>
                  </a:ext>
                </a:extLst>
              </a:tr>
              <a:tr h="4012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8080"/>
                          </a:solidFill>
                          <a:effectLst/>
                          <a:latin typeface="Calibri" panose="020F0502020204030204" pitchFamily="34" charset="0"/>
                        </a:rPr>
                        <a:t>1.4.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7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8080"/>
                          </a:solidFill>
                          <a:effectLst/>
                          <a:latin typeface="Calibri" panose="020F0502020204030204" pitchFamily="34" charset="0"/>
                        </a:rPr>
                        <a:t>Прочий контингент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7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808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7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7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808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  <a:endParaRPr lang="ru-RU" sz="1800" b="1" i="0" u="none" strike="noStrike" dirty="0">
                        <a:solidFill>
                          <a:srgbClr val="0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7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7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808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endParaRPr lang="ru-RU" sz="1800" b="1" i="0" u="none" strike="noStrike" dirty="0">
                        <a:solidFill>
                          <a:srgbClr val="0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7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75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4147646318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2" t="15813" r="14309" b="31402"/>
          <a:stretch/>
        </p:blipFill>
        <p:spPr>
          <a:xfrm>
            <a:off x="2947" y="0"/>
            <a:ext cx="1616725" cy="122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26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6510</TotalTime>
  <Words>1101</Words>
  <Application>Microsoft Office PowerPoint</Application>
  <PresentationFormat>Экран (4:3)</PresentationFormat>
  <Paragraphs>307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</vt:lpstr>
      <vt:lpstr>Calibri Light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Загрузка санатория, по итогам работы за 5 лет,  составила более 110%*</vt:lpstr>
      <vt:lpstr>Задача</vt:lpstr>
      <vt:lpstr>Структура профессиональной заболеваемости в Российской Федерации </vt:lpstr>
      <vt:lpstr>Презентация PowerPoint</vt:lpstr>
      <vt:lpstr>Структура заболеваемости во всем ОАО «РЖД»</vt:lpstr>
      <vt:lpstr>Состав оздоровленных в санатории «Транссиб»</vt:lpstr>
      <vt:lpstr>Санаторий «Транссиб»</vt:lpstr>
      <vt:lpstr>Программы лечения</vt:lpstr>
      <vt:lpstr>Классическая программа лечения для здоровых</vt:lpstr>
      <vt:lpstr>Классическая программа лечения для здоровых</vt:lpstr>
      <vt:lpstr>Классическая программа лечения для здоровых</vt:lpstr>
      <vt:lpstr>Презентация PowerPoint</vt:lpstr>
      <vt:lpstr>Презентация PowerPoint</vt:lpstr>
      <vt:lpstr>Что нового в программе?</vt:lpstr>
      <vt:lpstr>Презентация PowerPoint</vt:lpstr>
      <vt:lpstr>Профилактика заболеваний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проекта</dc:title>
  <dc:creator>regionadm</dc:creator>
  <cp:lastModifiedBy>User</cp:lastModifiedBy>
  <cp:revision>419</cp:revision>
  <cp:lastPrinted>2019-03-12T02:44:33Z</cp:lastPrinted>
  <dcterms:created xsi:type="dcterms:W3CDTF">2018-03-28T07:40:54Z</dcterms:created>
  <dcterms:modified xsi:type="dcterms:W3CDTF">2021-06-02T06:41:08Z</dcterms:modified>
</cp:coreProperties>
</file>