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"/>
  </p:notesMasterIdLst>
  <p:sldIdLst>
    <p:sldId id="256" r:id="rId2"/>
    <p:sldId id="258" r:id="rId3"/>
    <p:sldId id="259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19E"/>
    <a:srgbClr val="4A5C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929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555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3979033021891982E-2"/>
          <c:y val="0.25429625513723486"/>
          <c:w val="0.95204193395621606"/>
          <c:h val="0.4637080770526233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6 мес 2021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128361</c:v>
                </c:pt>
                <c:pt idx="1">
                  <c:v>137290</c:v>
                </c:pt>
                <c:pt idx="2">
                  <c:v>112728</c:v>
                </c:pt>
                <c:pt idx="3">
                  <c:v>61592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9DF-4D0B-9A50-669742180D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5457792"/>
        <c:axId val="5459328"/>
      </c:barChart>
      <c:catAx>
        <c:axId val="5457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RU"/>
          </a:p>
        </c:txPr>
        <c:crossAx val="5459328"/>
        <c:crosses val="autoZero"/>
        <c:auto val="1"/>
        <c:lblAlgn val="ctr"/>
        <c:lblOffset val="100"/>
        <c:noMultiLvlLbl val="0"/>
      </c:catAx>
      <c:valAx>
        <c:axId val="545932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4577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Century Gothic" panose="020B0502020202020204" pitchFamily="34" charset="0"/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42A532-F500-4DC7-871A-1D7B35EB6FF8}" type="datetimeFigureOut">
              <a:rPr lang="ru-RU" smtClean="0"/>
              <a:t>17.01.2024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51CFBF-8EA4-4354-8C66-4AB9536802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0533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6B3DA-609C-4C9F-8F39-E92B4540C196}" type="datetime1">
              <a:rPr lang="ru-RU" smtClean="0"/>
              <a:t>17.01.2024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D99D2-114B-4F19-9A58-8CF9F63B56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243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6B7F7-2C77-4082-8388-66E2267D1A7E}" type="datetime1">
              <a:rPr lang="ru-RU" smtClean="0"/>
              <a:t>17.01.2024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D99D2-114B-4F19-9A58-8CF9F63B56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1163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AEA5E-B726-4429-880B-2C4AF3FB8145}" type="datetime1">
              <a:rPr lang="ru-RU" smtClean="0"/>
              <a:t>17.01.2024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D99D2-114B-4F19-9A58-8CF9F63B56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0272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04C24-BC47-476C-9DFF-4F278D7F643C}" type="datetime1">
              <a:rPr lang="ru-RU" smtClean="0"/>
              <a:t>17.01.2024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D99D2-114B-4F19-9A58-8CF9F63B56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0143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410FB-5F40-46D4-8498-25083D2FD138}" type="datetime1">
              <a:rPr lang="ru-RU" smtClean="0"/>
              <a:t>17.01.2024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D99D2-114B-4F19-9A58-8CF9F63B56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2081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30283-E0F3-4C25-B86B-40659E2ABE44}" type="datetime1">
              <a:rPr lang="ru-RU" smtClean="0"/>
              <a:t>17.01.2024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D99D2-114B-4F19-9A58-8CF9F63B56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6992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E6105-33C7-4451-BA2F-7B8605209DCF}" type="datetime1">
              <a:rPr lang="ru-RU" smtClean="0"/>
              <a:t>17.01.2024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D99D2-114B-4F19-9A58-8CF9F63B56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6964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D7E11-7EC5-4CBD-B914-AEE34A8800C5}" type="datetime1">
              <a:rPr lang="ru-RU" smtClean="0"/>
              <a:t>17.01.2024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D99D2-114B-4F19-9A58-8CF9F63B56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0006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E1B66-52EA-4717-AF85-F98039013752}" type="datetime1">
              <a:rPr lang="ru-RU" smtClean="0"/>
              <a:t>17.01.2024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D99D2-114B-4F19-9A58-8CF9F63B56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8809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2D248-A205-448E-BB08-43729F7B6E4C}" type="datetime1">
              <a:rPr lang="ru-RU" smtClean="0"/>
              <a:t>17.01.2024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D99D2-114B-4F19-9A58-8CF9F63B56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3379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866AB-A1FC-4988-B53A-65396C301D39}" type="datetime1">
              <a:rPr lang="ru-RU" smtClean="0"/>
              <a:t>17.01.2024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D99D2-114B-4F19-9A58-8CF9F63B56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2778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C57BC0-72E9-4A80-AF2E-DC4B5BCF46B9}" type="datetime1">
              <a:rPr lang="ru-RU" smtClean="0"/>
              <a:t>17.01.2024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8D99D2-114B-4F19-9A58-8CF9F63B56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3402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id="{5652C561-76F6-45BC-8A87-78C7A8F5472A}"/>
              </a:ext>
            </a:extLst>
          </p:cNvPr>
          <p:cNvSpPr txBox="1">
            <a:spLocks/>
          </p:cNvSpPr>
          <p:nvPr/>
        </p:nvSpPr>
        <p:spPr>
          <a:xfrm>
            <a:off x="1001488" y="5963551"/>
            <a:ext cx="10189024" cy="458108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ФИО и регалии выступающего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0E21FA-FB68-486D-A367-95F581C3660A}"/>
              </a:ext>
            </a:extLst>
          </p:cNvPr>
          <p:cNvSpPr txBox="1"/>
          <p:nvPr/>
        </p:nvSpPr>
        <p:spPr>
          <a:xfrm>
            <a:off x="931817" y="4592099"/>
            <a:ext cx="103283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cap="all" baseline="0" dirty="0">
                <a:solidFill>
                  <a:srgbClr val="00519E"/>
                </a:solidFill>
                <a:latin typeface="Century Gothic" panose="020B0502020202020204" pitchFamily="34" charset="0"/>
              </a:rPr>
              <a:t>Образец заголовка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cap="all" baseline="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Образец подзаголовка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D527942-2566-43FF-BB3C-C06C3869C4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654" y="436341"/>
            <a:ext cx="9114692" cy="3727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1153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3FA427D-4D49-411C-881E-59FD174A9343}"/>
              </a:ext>
            </a:extLst>
          </p:cNvPr>
          <p:cNvSpPr/>
          <p:nvPr/>
        </p:nvSpPr>
        <p:spPr>
          <a:xfrm>
            <a:off x="0" y="0"/>
            <a:ext cx="12192000" cy="107925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86000">
                <a:schemeClr val="bg1">
                  <a:lumMod val="95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5599DDBB-8867-41BA-AFB4-72EB7A4EB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6667" y="101828"/>
            <a:ext cx="9194932" cy="881631"/>
          </a:xfrm>
        </p:spPr>
        <p:txBody>
          <a:bodyPr>
            <a:normAutofit/>
          </a:bodyPr>
          <a:lstStyle/>
          <a:p>
            <a:r>
              <a:rPr lang="ru-RU" sz="2400" b="1" cap="all" dirty="0">
                <a:solidFill>
                  <a:srgbClr val="00519E"/>
                </a:solidFill>
                <a:latin typeface="Century Gothic" panose="020B0502020202020204" pitchFamily="34" charset="0"/>
              </a:rPr>
              <a:t>Заголовок слайда</a:t>
            </a:r>
            <a:br>
              <a:rPr lang="ru-RU" sz="2400" b="1" cap="all" dirty="0">
                <a:solidFill>
                  <a:srgbClr val="00519E"/>
                </a:solidFill>
                <a:latin typeface="Century Gothic" panose="020B0502020202020204" pitchFamily="34" charset="0"/>
              </a:rPr>
            </a:br>
            <a:r>
              <a:rPr lang="ru-RU" sz="1800" b="1" cap="all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Подзаголовок</a:t>
            </a:r>
            <a:endParaRPr lang="ru-RU" sz="2400" b="1" cap="all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8033503-C4B0-42D9-A42F-56AB188CCD7D}"/>
              </a:ext>
            </a:extLst>
          </p:cNvPr>
          <p:cNvSpPr txBox="1"/>
          <p:nvPr/>
        </p:nvSpPr>
        <p:spPr>
          <a:xfrm>
            <a:off x="10610476" y="216599"/>
            <a:ext cx="1395671" cy="6001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ЛОГОТИП</a:t>
            </a:r>
          </a:p>
          <a:p>
            <a:pPr algn="ctr"/>
            <a:r>
              <a:rPr lang="ru-RU" sz="11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ВАШЕЙ </a:t>
            </a:r>
            <a:br>
              <a:rPr lang="ru-RU" sz="11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</a:br>
            <a:r>
              <a:rPr lang="ru-RU" sz="11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ОРГАНИЗАЦИИ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3360737F-7DD9-4DD5-ABD7-EA3BBF46F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21738" y="6356350"/>
            <a:ext cx="391884" cy="365125"/>
          </a:xfrm>
        </p:spPr>
        <p:txBody>
          <a:bodyPr/>
          <a:lstStyle/>
          <a:p>
            <a:fld id="{888D99D2-114B-4F19-9A58-8CF9F63B56DC}" type="slidenum">
              <a:rPr lang="ru-RU" smtClean="0">
                <a:latin typeface="Century Gothic" panose="020B0502020202020204" pitchFamily="34" charset="0"/>
              </a:rPr>
              <a:t>2</a:t>
            </a:fld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7DFE205-20AD-47E0-9A62-C4EAF69C09F5}"/>
              </a:ext>
            </a:extLst>
          </p:cNvPr>
          <p:cNvSpPr txBox="1"/>
          <p:nvPr/>
        </p:nvSpPr>
        <p:spPr>
          <a:xfrm>
            <a:off x="237994" y="1305156"/>
            <a:ext cx="300242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ea typeface="Roboto Black" panose="02000000000000000000" pitchFamily="2" charset="0"/>
                <a:cs typeface="Roboto Black" panose="02000000000000000000" pitchFamily="2" charset="0"/>
              </a:rPr>
              <a:t>ИСПОЛЬЗУЕМЫЕ ШРИФТЫ: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7FC0632-D5E5-4DF0-BB3A-C4C57A7F9DF7}"/>
              </a:ext>
            </a:extLst>
          </p:cNvPr>
          <p:cNvSpPr txBox="1"/>
          <p:nvPr/>
        </p:nvSpPr>
        <p:spPr>
          <a:xfrm>
            <a:off x="236158" y="1804703"/>
            <a:ext cx="6679714" cy="113877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ea typeface="Roboto Light" panose="02000000000000000000" pitchFamily="2" charset="0"/>
                <a:cs typeface="Roboto Light" panose="02000000000000000000" pitchFamily="2" charset="0"/>
              </a:rPr>
              <a:t>Century Gothic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ru-RU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ea typeface="Roboto Light" panose="02000000000000000000" pitchFamily="2" charset="0"/>
                <a:cs typeface="Roboto Light" panose="02000000000000000000" pitchFamily="2" charset="0"/>
              </a:rPr>
              <a:t>(</a:t>
            </a:r>
            <a:r>
              <a:rPr lang="ru-RU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ea typeface="Roboto Light" panose="02000000000000000000" pitchFamily="2" charset="0"/>
                <a:cs typeface="Roboto Light" panose="02000000000000000000" pitchFamily="2" charset="0"/>
              </a:rPr>
              <a:t>для</a:t>
            </a:r>
            <a:r>
              <a:rPr lang="en-US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ru-RU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ea typeface="Roboto Light" panose="02000000000000000000" pitchFamily="2" charset="0"/>
                <a:cs typeface="Roboto Light" panose="02000000000000000000" pitchFamily="2" charset="0"/>
              </a:rPr>
              <a:t>основного текста)</a:t>
            </a:r>
            <a:r>
              <a:rPr lang="ru-RU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ea typeface="Roboto Black" panose="02000000000000000000" pitchFamily="2" charset="0"/>
                <a:cs typeface="Roboto Black" panose="02000000000000000000" pitchFamily="2" charset="0"/>
              </a:rPr>
              <a:t> 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ea typeface="Roboto Medium" panose="02000000000000000000" pitchFamily="2" charset="0"/>
                <a:cs typeface="Roboto Medium" panose="02000000000000000000" pitchFamily="2" charset="0"/>
              </a:rPr>
              <a:t>Century Gothic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ea typeface="Roboto Medium" panose="02000000000000000000" pitchFamily="2" charset="0"/>
                <a:cs typeface="Roboto Medium" panose="02000000000000000000" pitchFamily="2" charset="0"/>
              </a:rPr>
              <a:t> полужирный </a:t>
            </a:r>
            <a:r>
              <a:rPr lang="ru-RU" sz="1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ea typeface="Roboto Medium" panose="02000000000000000000" pitchFamily="2" charset="0"/>
                <a:cs typeface="Roboto Medium" panose="02000000000000000000" pitchFamily="2" charset="0"/>
              </a:rPr>
              <a:t>(для выделения важной информации)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cap="all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ea typeface="Roboto Black" panose="02000000000000000000" pitchFamily="2" charset="0"/>
                <a:cs typeface="Roboto Black" panose="02000000000000000000" pitchFamily="2" charset="0"/>
              </a:rPr>
              <a:t>Century Gothic</a:t>
            </a:r>
            <a:r>
              <a:rPr lang="ru-RU" b="1" cap="all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ea typeface="Roboto Black" panose="02000000000000000000" pitchFamily="2" charset="0"/>
                <a:cs typeface="Roboto Black" panose="02000000000000000000" pitchFamily="2" charset="0"/>
              </a:rPr>
              <a:t> полужирный, прописные </a:t>
            </a:r>
            <a:r>
              <a:rPr lang="ru-RU" sz="1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ea typeface="Roboto Black" panose="02000000000000000000" pitchFamily="2" charset="0"/>
                <a:cs typeface="Roboto Black" panose="02000000000000000000" pitchFamily="2" charset="0"/>
              </a:rPr>
              <a:t>(для заголовков)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AED2371-3070-4BC9-8E49-8435046CEF1E}"/>
              </a:ext>
            </a:extLst>
          </p:cNvPr>
          <p:cNvSpPr txBox="1"/>
          <p:nvPr/>
        </p:nvSpPr>
        <p:spPr>
          <a:xfrm>
            <a:off x="236158" y="3236404"/>
            <a:ext cx="5469317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ea typeface="Roboto Medium" panose="02000000000000000000" pitchFamily="2" charset="0"/>
                <a:cs typeface="Roboto Medium" panose="02000000000000000000" pitchFamily="2" charset="0"/>
              </a:rPr>
              <a:t>РЕКОМЕНДАЦИИ ПО СОЗДАНИЮ ТАБЛИЦ:</a:t>
            </a:r>
          </a:p>
        </p:txBody>
      </p:sp>
      <p:graphicFrame>
        <p:nvGraphicFramePr>
          <p:cNvPr id="21" name="Google Shape;228;p41">
            <a:extLst>
              <a:ext uri="{FF2B5EF4-FFF2-40B4-BE49-F238E27FC236}">
                <a16:creationId xmlns:a16="http://schemas.microsoft.com/office/drawing/2014/main" id="{18E52952-C691-49BB-98D1-ACA43D325DE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44430681"/>
              </p:ext>
            </p:extLst>
          </p:nvPr>
        </p:nvGraphicFramePr>
        <p:xfrm>
          <a:off x="236158" y="3709156"/>
          <a:ext cx="6050342" cy="2890721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482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74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529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1879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7366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608058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entury Gothic" panose="020B0502020202020204" pitchFamily="34" charset="0"/>
                        <a:ea typeface="Roboto Medium" panose="02000000000000000000" pitchFamily="2" charset="0"/>
                        <a:cs typeface="Roboto Medium" panose="02000000000000000000" pitchFamily="2" charset="0"/>
                      </a:endParaRPr>
                    </a:p>
                  </a:txBody>
                  <a:tcPr marL="91450" marR="91450" marT="45725" marB="45725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dirty="0">
                        <a:latin typeface="Century Gothic" panose="020B0502020202020204" pitchFamily="34" charset="0"/>
                        <a:ea typeface="Roboto Medium" panose="02000000000000000000" pitchFamily="2" charset="0"/>
                        <a:cs typeface="Roboto Medium" panose="02000000000000000000" pitchFamily="2" charset="0"/>
                      </a:endParaRPr>
                    </a:p>
                  </a:txBody>
                  <a:tcPr marL="91450" marR="91450" marT="45725" marB="45725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 b="0" dirty="0">
                          <a:latin typeface="Century Gothic" panose="020B0502020202020204" pitchFamily="34" charset="0"/>
                          <a:ea typeface="Roboto Medium" panose="02000000000000000000" pitchFamily="2" charset="0"/>
                          <a:cs typeface="Roboto Medium" panose="02000000000000000000" pitchFamily="2" charset="0"/>
                          <a:sym typeface="Calibri"/>
                        </a:rPr>
                        <a:t>1 ноября</a:t>
                      </a:r>
                      <a:endParaRPr sz="900" b="0" dirty="0">
                        <a:latin typeface="Century Gothic" panose="020B0502020202020204" pitchFamily="34" charset="0"/>
                        <a:ea typeface="Roboto Medium" panose="02000000000000000000" pitchFamily="2" charset="0"/>
                        <a:cs typeface="Roboto Medium" panose="02000000000000000000" pitchFamily="2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b="0" dirty="0">
                          <a:latin typeface="Century Gothic" panose="020B0502020202020204" pitchFamily="34" charset="0"/>
                          <a:ea typeface="Roboto Medium" panose="02000000000000000000" pitchFamily="2" charset="0"/>
                          <a:cs typeface="Roboto Medium" panose="02000000000000000000" pitchFamily="2" charset="0"/>
                          <a:sym typeface="Calibri"/>
                        </a:rPr>
                        <a:t>8 ноября</a:t>
                      </a:r>
                      <a:endParaRPr sz="900" b="0" dirty="0">
                        <a:latin typeface="Century Gothic" panose="020B0502020202020204" pitchFamily="34" charset="0"/>
                        <a:ea typeface="Roboto Medium" panose="02000000000000000000" pitchFamily="2" charset="0"/>
                        <a:cs typeface="Roboto Medium" panose="02000000000000000000" pitchFamily="2" charset="0"/>
                        <a:sym typeface="Calibri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 b="0" dirty="0">
                          <a:latin typeface="Century Gothic" panose="020B0502020202020204" pitchFamily="34" charset="0"/>
                          <a:ea typeface="Roboto Medium" panose="02000000000000000000" pitchFamily="2" charset="0"/>
                          <a:cs typeface="Roboto Medium" panose="02000000000000000000" pitchFamily="2" charset="0"/>
                          <a:sym typeface="Calibri"/>
                        </a:rPr>
                        <a:t>Текущий статус</a:t>
                      </a:r>
                      <a:endParaRPr sz="900" b="0" dirty="0">
                        <a:latin typeface="Century Gothic" panose="020B0502020202020204" pitchFamily="34" charset="0"/>
                        <a:ea typeface="Roboto Medium" panose="02000000000000000000" pitchFamily="2" charset="0"/>
                        <a:cs typeface="Roboto Medium" panose="02000000000000000000" pitchFamily="2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 b="0" dirty="0">
                          <a:latin typeface="Century Gothic" panose="020B0502020202020204" pitchFamily="34" charset="0"/>
                          <a:ea typeface="Roboto Medium" panose="02000000000000000000" pitchFamily="2" charset="0"/>
                          <a:cs typeface="Roboto Medium" panose="02000000000000000000" pitchFamily="2" charset="0"/>
                          <a:sym typeface="Calibri"/>
                        </a:rPr>
                        <a:t>Динамика</a:t>
                      </a:r>
                      <a:endParaRPr sz="900" b="0" dirty="0">
                        <a:latin typeface="Century Gothic" panose="020B0502020202020204" pitchFamily="34" charset="0"/>
                        <a:ea typeface="Roboto Medium" panose="02000000000000000000" pitchFamily="2" charset="0"/>
                        <a:cs typeface="Roboto Medium" panose="02000000000000000000" pitchFamily="2" charset="0"/>
                        <a:sym typeface="Calibri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 b="0" dirty="0">
                          <a:latin typeface="Century Gothic" panose="020B0502020202020204" pitchFamily="34" charset="0"/>
                          <a:ea typeface="Roboto Medium" panose="02000000000000000000" pitchFamily="2" charset="0"/>
                          <a:cs typeface="Roboto Medium" panose="02000000000000000000" pitchFamily="2" charset="0"/>
                          <a:sym typeface="Calibri"/>
                        </a:rPr>
                        <a:t>К 1 ноября</a:t>
                      </a:r>
                      <a:endParaRPr sz="900" b="0" dirty="0">
                        <a:latin typeface="Century Gothic" panose="020B0502020202020204" pitchFamily="34" charset="0"/>
                        <a:ea typeface="Roboto Medium" panose="02000000000000000000" pitchFamily="2" charset="0"/>
                        <a:cs typeface="Roboto Medium" panose="02000000000000000000" pitchFamily="2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2894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5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  <a:ea typeface="Roboto Light" panose="02000000000000000000" pitchFamily="2" charset="0"/>
                          <a:cs typeface="Roboto Light" panose="02000000000000000000" pitchFamily="2" charset="0"/>
                          <a:sym typeface="Calibri"/>
                        </a:rPr>
                        <a:t>1</a:t>
                      </a:r>
                      <a:endParaRPr sz="5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entury Gothic" panose="020B0502020202020204" pitchFamily="34" charset="0"/>
                        <a:ea typeface="Roboto Light" panose="02000000000000000000" pitchFamily="2" charset="0"/>
                        <a:cs typeface="Roboto Light" panose="02000000000000000000" pitchFamily="2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  <a:ea typeface="Roboto Medium" panose="02000000000000000000" pitchFamily="2" charset="0"/>
                          <a:cs typeface="Roboto Medium" panose="02000000000000000000" pitchFamily="2" charset="0"/>
                          <a:sym typeface="Calibri"/>
                        </a:rPr>
                        <a:t>Количество выявленных случаев</a:t>
                      </a: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i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  <a:ea typeface="Roboto Light" panose="02000000000000000000" pitchFamily="2" charset="0"/>
                          <a:cs typeface="Roboto Light" panose="02000000000000000000" pitchFamily="2" charset="0"/>
                          <a:sym typeface="Calibri"/>
                        </a:rPr>
                        <a:t>В</a:t>
                      </a:r>
                      <a:r>
                        <a:rPr lang="ru" sz="800" i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  <a:ea typeface="Roboto Light" panose="02000000000000000000" pitchFamily="2" charset="0"/>
                          <a:cs typeface="Roboto Light" panose="02000000000000000000" pitchFamily="2" charset="0"/>
                          <a:sym typeface="Calibri"/>
                        </a:rPr>
                        <a:t>сего</a:t>
                      </a:r>
                      <a:endParaRPr sz="800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entury Gothic" panose="020B0502020202020204" pitchFamily="34" charset="0"/>
                        <a:ea typeface="Roboto Light" panose="02000000000000000000" pitchFamily="2" charset="0"/>
                        <a:cs typeface="Roboto Light" panose="02000000000000000000" pitchFamily="2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Roboto Medium" panose="02000000000000000000" pitchFamily="2" charset="0"/>
                          <a:cs typeface="Roboto Medium" panose="02000000000000000000" pitchFamily="2" charset="0"/>
                          <a:sym typeface="Arial"/>
                        </a:rPr>
                        <a:t>521 361</a:t>
                      </a:r>
                    </a:p>
                  </a:txBody>
                  <a:tcPr marL="91450" marR="91450" marT="45725" marB="45725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Roboto Medium" panose="02000000000000000000" pitchFamily="2" charset="0"/>
                          <a:cs typeface="Roboto Medium" panose="02000000000000000000" pitchFamily="2" charset="0"/>
                          <a:sym typeface="Arial"/>
                        </a:rPr>
                        <a:t>542 376</a:t>
                      </a:r>
                    </a:p>
                  </a:txBody>
                  <a:tcPr marL="91450" marR="91450" marT="45725" marB="45725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Roboto Medium" panose="02000000000000000000" pitchFamily="2" charset="0"/>
                          <a:cs typeface="Roboto Medium" panose="02000000000000000000" pitchFamily="2" charset="0"/>
                          <a:sym typeface="Arial"/>
                        </a:rPr>
                        <a:t>+21 015 </a:t>
                      </a:r>
                      <a:r>
                        <a:rPr lang="ru-RU" sz="800" b="0" i="0" kern="1200" dirty="0">
                          <a:solidFill>
                            <a:schemeClr val="accent4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▲</a:t>
                      </a:r>
                      <a:endParaRPr kumimoji="0" lang="ru-RU" sz="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Roboto Light" panose="02000000000000000000" pitchFamily="2" charset="0"/>
                        <a:cs typeface="Roboto Light" panose="02000000000000000000" pitchFamily="2" charset="0"/>
                        <a:sym typeface="Arial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Roboto Light" panose="02000000000000000000" pitchFamily="2" charset="0"/>
                          <a:cs typeface="Roboto Light" panose="02000000000000000000" pitchFamily="2" charset="0"/>
                          <a:sym typeface="Arial"/>
                        </a:rPr>
                        <a:t>(+4%)</a:t>
                      </a:r>
                    </a:p>
                  </a:txBody>
                  <a:tcPr marL="91450" marR="91450" marT="45725" marB="45725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2894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5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  <a:ea typeface="Roboto Light" panose="02000000000000000000" pitchFamily="2" charset="0"/>
                          <a:cs typeface="Roboto Light" panose="02000000000000000000" pitchFamily="2" charset="0"/>
                          <a:sym typeface="Calibri"/>
                        </a:rPr>
                        <a:t>2</a:t>
                      </a:r>
                      <a:endParaRPr sz="5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entury Gothic" panose="020B0502020202020204" pitchFamily="34" charset="0"/>
                        <a:ea typeface="Roboto Light" panose="02000000000000000000" pitchFamily="2" charset="0"/>
                        <a:cs typeface="Roboto Light" panose="02000000000000000000" pitchFamily="2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  <a:ea typeface="Roboto Medium" panose="02000000000000000000" pitchFamily="2" charset="0"/>
                          <a:cs typeface="Roboto Medium" panose="02000000000000000000" pitchFamily="2" charset="0"/>
                          <a:sym typeface="Calibri"/>
                        </a:rPr>
                        <a:t>Количество выявленных случаев </a:t>
                      </a:r>
                      <a:r>
                        <a:rPr lang="ru" sz="800" i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  <a:ea typeface="Roboto Light" panose="02000000000000000000" pitchFamily="2" charset="0"/>
                          <a:cs typeface="Roboto Light" panose="02000000000000000000" pitchFamily="2" charset="0"/>
                          <a:sym typeface="Calibri"/>
                        </a:rPr>
                        <a:t>в среднем сутки</a:t>
                      </a:r>
                      <a:endParaRPr sz="800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entury Gothic" panose="020B0502020202020204" pitchFamily="34" charset="0"/>
                        <a:ea typeface="Roboto Light" panose="02000000000000000000" pitchFamily="2" charset="0"/>
                        <a:cs typeface="Roboto Light" panose="02000000000000000000" pitchFamily="2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Roboto Medium" panose="02000000000000000000" pitchFamily="2" charset="0"/>
                          <a:cs typeface="Roboto Medium" panose="02000000000000000000" pitchFamily="2" charset="0"/>
                          <a:sym typeface="Arial"/>
                        </a:rPr>
                        <a:t>2 725</a:t>
                      </a:r>
                    </a:p>
                  </a:txBody>
                  <a:tcPr marL="91450" marR="91450" marT="45725" marB="45725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Roboto Medium" panose="02000000000000000000" pitchFamily="2" charset="0"/>
                          <a:cs typeface="Roboto Medium" panose="02000000000000000000" pitchFamily="2" charset="0"/>
                          <a:sym typeface="Arial"/>
                        </a:rPr>
                        <a:t>3 002</a:t>
                      </a:r>
                    </a:p>
                  </a:txBody>
                  <a:tcPr marL="91450" marR="91450" marT="45725" marB="45725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Roboto Medium" panose="02000000000000000000" pitchFamily="2" charset="0"/>
                          <a:cs typeface="Roboto Medium" panose="02000000000000000000" pitchFamily="2" charset="0"/>
                          <a:sym typeface="Arial"/>
                        </a:rPr>
                        <a:t>+277 </a:t>
                      </a:r>
                      <a:r>
                        <a:rPr lang="ru-RU" sz="800" b="0" i="0" kern="1200" dirty="0">
                          <a:solidFill>
                            <a:schemeClr val="accent4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▲</a:t>
                      </a:r>
                      <a:endParaRPr kumimoji="0" lang="ru-RU" sz="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Roboto Medium" panose="02000000000000000000" pitchFamily="2" charset="0"/>
                        <a:cs typeface="Roboto Medium" panose="02000000000000000000" pitchFamily="2" charset="0"/>
                        <a:sym typeface="Arial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Roboto Light" panose="02000000000000000000" pitchFamily="2" charset="0"/>
                          <a:cs typeface="Roboto Light" panose="02000000000000000000" pitchFamily="2" charset="0"/>
                          <a:sym typeface="Arial"/>
                        </a:rPr>
                        <a:t>(+10%)</a:t>
                      </a:r>
                    </a:p>
                  </a:txBody>
                  <a:tcPr marL="91450" marR="91450" marT="45725" marB="45725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8894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5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  <a:ea typeface="Roboto Light" panose="02000000000000000000" pitchFamily="2" charset="0"/>
                          <a:cs typeface="Roboto Light" panose="02000000000000000000" pitchFamily="2" charset="0"/>
                          <a:sym typeface="Calibri"/>
                        </a:rPr>
                        <a:t>3</a:t>
                      </a:r>
                      <a:endParaRPr sz="5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entury Gothic" panose="020B0502020202020204" pitchFamily="34" charset="0"/>
                        <a:ea typeface="Roboto Light" panose="02000000000000000000" pitchFamily="2" charset="0"/>
                        <a:cs typeface="Roboto Light" panose="02000000000000000000" pitchFamily="2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" sz="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  <a:ea typeface="Roboto Medium" panose="02000000000000000000" pitchFamily="2" charset="0"/>
                          <a:cs typeface="Roboto Medium" panose="02000000000000000000" pitchFamily="2" charset="0"/>
                          <a:sym typeface="Calibri"/>
                        </a:rPr>
                        <a:t>Количество</a:t>
                      </a:r>
                      <a:br>
                        <a:rPr lang="ru" sz="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  <a:ea typeface="Roboto Medium" panose="02000000000000000000" pitchFamily="2" charset="0"/>
                          <a:cs typeface="Roboto Medium" panose="02000000000000000000" pitchFamily="2" charset="0"/>
                          <a:sym typeface="Calibri"/>
                        </a:rPr>
                      </a:br>
                      <a:r>
                        <a:rPr kumimoji="0" lang="ru-RU" sz="800" b="0" i="1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Roboto Light" panose="02000000000000000000" pitchFamily="2" charset="0"/>
                          <a:cs typeface="Roboto Light" panose="02000000000000000000" pitchFamily="2" charset="0"/>
                          <a:sym typeface="Calibri"/>
                        </a:rPr>
                        <a:t>В</a:t>
                      </a:r>
                      <a:r>
                        <a:rPr kumimoji="0" lang="ru" sz="800" b="0" i="1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Roboto Light" panose="02000000000000000000" pitchFamily="2" charset="0"/>
                          <a:cs typeface="Roboto Light" panose="02000000000000000000" pitchFamily="2" charset="0"/>
                          <a:sym typeface="Calibri"/>
                        </a:rPr>
                        <a:t>сего</a:t>
                      </a:r>
                      <a:endParaRPr sz="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entury Gothic" panose="020B0502020202020204" pitchFamily="34" charset="0"/>
                        <a:ea typeface="Roboto Light" panose="02000000000000000000" pitchFamily="2" charset="0"/>
                        <a:cs typeface="Roboto Light" panose="02000000000000000000" pitchFamily="2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Roboto Medium" panose="02000000000000000000" pitchFamily="2" charset="0"/>
                          <a:cs typeface="Roboto Medium" panose="02000000000000000000" pitchFamily="2" charset="0"/>
                          <a:sym typeface="Arial"/>
                        </a:rPr>
                        <a:t>11 939</a:t>
                      </a:r>
                    </a:p>
                  </a:txBody>
                  <a:tcPr marL="91450" marR="91450" marT="45725" marB="45725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Roboto Medium" panose="02000000000000000000" pitchFamily="2" charset="0"/>
                          <a:cs typeface="Roboto Medium" panose="02000000000000000000" pitchFamily="2" charset="0"/>
                          <a:sym typeface="Arial"/>
                        </a:rPr>
                        <a:t>12 609</a:t>
                      </a:r>
                    </a:p>
                  </a:txBody>
                  <a:tcPr marL="91450" marR="91450" marT="45725" marB="45725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Roboto Medium" panose="02000000000000000000" pitchFamily="2" charset="0"/>
                          <a:cs typeface="Roboto Medium" panose="02000000000000000000" pitchFamily="2" charset="0"/>
                          <a:sym typeface="Arial"/>
                        </a:rPr>
                        <a:t>+670 </a:t>
                      </a:r>
                      <a:r>
                        <a:rPr lang="ru-RU" sz="800" b="0" i="0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▲</a:t>
                      </a:r>
                      <a:endParaRPr kumimoji="0" lang="ru-RU" sz="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Roboto Medium" panose="02000000000000000000" pitchFamily="2" charset="0"/>
                        <a:cs typeface="Roboto Medium" panose="02000000000000000000" pitchFamily="2" charset="0"/>
                        <a:sym typeface="Arial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Roboto Light" panose="02000000000000000000" pitchFamily="2" charset="0"/>
                          <a:cs typeface="Roboto Light" panose="02000000000000000000" pitchFamily="2" charset="0"/>
                          <a:sym typeface="Arial"/>
                        </a:rPr>
                        <a:t>(+6%)</a:t>
                      </a:r>
                    </a:p>
                  </a:txBody>
                  <a:tcPr marL="91450" marR="91450" marT="45725" marB="45725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7981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5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  <a:ea typeface="Roboto Light" panose="02000000000000000000" pitchFamily="2" charset="0"/>
                          <a:cs typeface="Roboto Light" panose="02000000000000000000" pitchFamily="2" charset="0"/>
                          <a:sym typeface="Calibri"/>
                        </a:rPr>
                        <a:t>4</a:t>
                      </a:r>
                      <a:endParaRPr sz="5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entury Gothic" panose="020B0502020202020204" pitchFamily="34" charset="0"/>
                        <a:ea typeface="Roboto Light" panose="02000000000000000000" pitchFamily="2" charset="0"/>
                        <a:cs typeface="Roboto Light" panose="02000000000000000000" pitchFamily="2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  <a:ea typeface="Roboto Medium" panose="02000000000000000000" pitchFamily="2" charset="0"/>
                          <a:cs typeface="Roboto Medium" panose="02000000000000000000" pitchFamily="2" charset="0"/>
                          <a:sym typeface="Calibri"/>
                        </a:rPr>
                        <a:t>Количество под вопросом</a:t>
                      </a:r>
                      <a:r>
                        <a:rPr lang="ru" sz="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  <a:ea typeface="Roboto Light" panose="02000000000000000000" pitchFamily="2" charset="0"/>
                          <a:cs typeface="Roboto Light" panose="02000000000000000000" pitchFamily="2" charset="0"/>
                          <a:sym typeface="Calibri"/>
                        </a:rPr>
                        <a:t>, </a:t>
                      </a:r>
                      <a:endParaRPr sz="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entury Gothic" panose="020B0502020202020204" pitchFamily="34" charset="0"/>
                        <a:ea typeface="Roboto Light" panose="02000000000000000000" pitchFamily="2" charset="0"/>
                        <a:cs typeface="Roboto Light" panose="02000000000000000000" pitchFamily="2" charset="0"/>
                        <a:sym typeface="Calibri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800" i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  <a:ea typeface="Roboto Light" panose="02000000000000000000" pitchFamily="2" charset="0"/>
                          <a:cs typeface="Roboto Light" panose="02000000000000000000" pitchFamily="2" charset="0"/>
                          <a:sym typeface="Calibri"/>
                        </a:rPr>
                        <a:t>в среднем в сутки</a:t>
                      </a:r>
                      <a:endParaRPr sz="800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entury Gothic" panose="020B0502020202020204" pitchFamily="34" charset="0"/>
                        <a:ea typeface="Roboto Light" panose="02000000000000000000" pitchFamily="2" charset="0"/>
                        <a:cs typeface="Roboto Light" panose="02000000000000000000" pitchFamily="2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Roboto Medium" panose="02000000000000000000" pitchFamily="2" charset="0"/>
                          <a:cs typeface="Roboto Medium" panose="02000000000000000000" pitchFamily="2" charset="0"/>
                          <a:sym typeface="Arial"/>
                        </a:rPr>
                        <a:t>1 037</a:t>
                      </a:r>
                    </a:p>
                  </a:txBody>
                  <a:tcPr marL="91450" marR="91450" marT="45725" marB="45725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Roboto Medium" panose="02000000000000000000" pitchFamily="2" charset="0"/>
                          <a:cs typeface="Roboto Medium" panose="02000000000000000000" pitchFamily="2" charset="0"/>
                          <a:sym typeface="Arial"/>
                        </a:rPr>
                        <a:t>1 005</a:t>
                      </a:r>
                    </a:p>
                  </a:txBody>
                  <a:tcPr marL="91450" marR="91450" marT="45725" marB="45725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Roboto Medium" panose="02000000000000000000" pitchFamily="2" charset="0"/>
                          <a:cs typeface="Roboto Medium" panose="02000000000000000000" pitchFamily="2" charset="0"/>
                          <a:sym typeface="Arial"/>
                        </a:rPr>
                        <a:t>-32 </a:t>
                      </a:r>
                      <a:r>
                        <a:rPr lang="ru-RU" sz="800" b="0" i="0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▼</a:t>
                      </a:r>
                      <a:endParaRPr kumimoji="0" lang="ru-RU" sz="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Roboto Medium" panose="02000000000000000000" pitchFamily="2" charset="0"/>
                        <a:cs typeface="Roboto Medium" panose="02000000000000000000" pitchFamily="2" charset="0"/>
                        <a:sym typeface="Arial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Roboto Light" panose="02000000000000000000" pitchFamily="2" charset="0"/>
                          <a:cs typeface="Roboto Light" panose="02000000000000000000" pitchFamily="2" charset="0"/>
                          <a:sym typeface="Arial"/>
                        </a:rPr>
                        <a:t>(-3%)</a:t>
                      </a:r>
                    </a:p>
                  </a:txBody>
                  <a:tcPr marL="91450" marR="91450" marT="45725" marB="45725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0A493B68-ED65-4370-9D0C-2E5323BA79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91" r="7764" b="31803"/>
          <a:stretch/>
        </p:blipFill>
        <p:spPr>
          <a:xfrm>
            <a:off x="7547755" y="4798885"/>
            <a:ext cx="4274544" cy="1800992"/>
          </a:xfrm>
          <a:prstGeom prst="rect">
            <a:avLst/>
          </a:prstGeom>
        </p:spPr>
      </p:pic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7CE72FB9-C00F-4CBB-B8AD-D10D1ACAE1B3}"/>
              </a:ext>
            </a:extLst>
          </p:cNvPr>
          <p:cNvCxnSpPr>
            <a:cxnSpLocks/>
            <a:stCxn id="28" idx="1"/>
          </p:cNvCxnSpPr>
          <p:nvPr/>
        </p:nvCxnSpPr>
        <p:spPr>
          <a:xfrm flipH="1">
            <a:off x="6162675" y="3425432"/>
            <a:ext cx="1385080" cy="646331"/>
          </a:xfrm>
          <a:prstGeom prst="line">
            <a:avLst/>
          </a:prstGeom>
          <a:ln w="12700">
            <a:solidFill>
              <a:srgbClr val="EF2F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F93F6DE8-F1B6-40E8-9E0A-942C86E2DD3E}"/>
              </a:ext>
            </a:extLst>
          </p:cNvPr>
          <p:cNvSpPr txBox="1"/>
          <p:nvPr/>
        </p:nvSpPr>
        <p:spPr>
          <a:xfrm>
            <a:off x="7549591" y="3868464"/>
            <a:ext cx="41662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Roboto Light" panose="02000000000000000000" pitchFamily="2" charset="0"/>
                <a:cs typeface="Roboto Light" panose="02000000000000000000" pitchFamily="2" charset="0"/>
              </a:rPr>
              <a:t>3) Контур должен быть на всех границах таблицы</a:t>
            </a:r>
          </a:p>
          <a:p>
            <a:r>
              <a:rPr lang="ru-RU" sz="1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Roboto Light" panose="02000000000000000000" pitchFamily="2" charset="0"/>
                <a:cs typeface="Roboto Light" panose="02000000000000000000" pitchFamily="2" charset="0"/>
              </a:rPr>
              <a:t>Параметры контура: </a:t>
            </a:r>
          </a:p>
          <a:p>
            <a:pPr marL="171450" indent="-171450">
              <a:buFontTx/>
              <a:buChar char="-"/>
            </a:pP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Roboto Light" panose="02000000000000000000" pitchFamily="2" charset="0"/>
                <a:cs typeface="Roboto Light" panose="02000000000000000000" pitchFamily="2" charset="0"/>
              </a:rPr>
              <a:t>Толщина ¼ </a:t>
            </a:r>
            <a:r>
              <a:rPr lang="ru-RU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Roboto Light" panose="02000000000000000000" pitchFamily="2" charset="0"/>
                <a:cs typeface="Roboto Light" panose="02000000000000000000" pitchFamily="2" charset="0"/>
              </a:rPr>
              <a:t>пт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marL="171450" indent="-171450">
              <a:buFontTx/>
              <a:buChar char="-"/>
            </a:pP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Roboto Light" panose="02000000000000000000" pitchFamily="2" charset="0"/>
                <a:cs typeface="Roboto Light" panose="02000000000000000000" pitchFamily="2" charset="0"/>
              </a:rPr>
              <a:t>Заливка светло серым цветом</a:t>
            </a:r>
            <a:endParaRPr lang="ru-RU" sz="700" dirty="0">
              <a:solidFill>
                <a:schemeClr val="bg1">
                  <a:lumMod val="75000"/>
                </a:schemeClr>
              </a:solidFill>
              <a:latin typeface="Century Gothic" panose="020B0502020202020204" pitchFamily="3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90C64B3-F7AC-49C8-8982-BE80A1594722}"/>
              </a:ext>
            </a:extLst>
          </p:cNvPr>
          <p:cNvSpPr txBox="1"/>
          <p:nvPr/>
        </p:nvSpPr>
        <p:spPr>
          <a:xfrm>
            <a:off x="7547755" y="3194599"/>
            <a:ext cx="4166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arenR"/>
            </a:pP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Roboto Light" panose="02000000000000000000" pitchFamily="2" charset="0"/>
                <a:cs typeface="Roboto Light" panose="02000000000000000000" pitchFamily="2" charset="0"/>
              </a:rPr>
              <a:t>Заливка шапки — светло серого цвета </a:t>
            </a:r>
          </a:p>
          <a:p>
            <a:pPr marL="228600" indent="-228600">
              <a:buAutoNum type="arabicParenR"/>
            </a:pP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Roboto Light" panose="02000000000000000000" pitchFamily="2" charset="0"/>
                <a:cs typeface="Roboto Light" panose="02000000000000000000" pitchFamily="2" charset="0"/>
              </a:rPr>
              <a:t>Заливка остальных блоков таблицы — белая</a:t>
            </a:r>
          </a:p>
        </p:txBody>
      </p:sp>
      <p:cxnSp>
        <p:nvCxnSpPr>
          <p:cNvPr id="32" name="Прямая соединительная линия 31">
            <a:extLst>
              <a:ext uri="{FF2B5EF4-FFF2-40B4-BE49-F238E27FC236}">
                <a16:creationId xmlns:a16="http://schemas.microsoft.com/office/drawing/2014/main" id="{81006949-0000-47C3-BF3C-23505DCEC11D}"/>
              </a:ext>
            </a:extLst>
          </p:cNvPr>
          <p:cNvCxnSpPr>
            <a:cxnSpLocks/>
            <a:stCxn id="27" idx="1"/>
            <a:endCxn id="21" idx="3"/>
          </p:cNvCxnSpPr>
          <p:nvPr/>
        </p:nvCxnSpPr>
        <p:spPr>
          <a:xfrm flipH="1">
            <a:off x="6286500" y="4283963"/>
            <a:ext cx="1263091" cy="870553"/>
          </a:xfrm>
          <a:prstGeom prst="line">
            <a:avLst/>
          </a:prstGeom>
          <a:ln w="12700">
            <a:solidFill>
              <a:srgbClr val="EF2F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5" name="Диаграмма 34">
            <a:extLst>
              <a:ext uri="{FF2B5EF4-FFF2-40B4-BE49-F238E27FC236}">
                <a16:creationId xmlns:a16="http://schemas.microsoft.com/office/drawing/2014/main" id="{381932DB-1844-4BE5-B53D-89A97481EFC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15545235"/>
              </p:ext>
            </p:extLst>
          </p:nvPr>
        </p:nvGraphicFramePr>
        <p:xfrm>
          <a:off x="7273019" y="1305156"/>
          <a:ext cx="4307597" cy="1101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36" name="Прямая соединительная линия 35">
            <a:extLst>
              <a:ext uri="{FF2B5EF4-FFF2-40B4-BE49-F238E27FC236}">
                <a16:creationId xmlns:a16="http://schemas.microsoft.com/office/drawing/2014/main" id="{F4658CA0-BEF8-4ACE-B9B0-18C069D61ACF}"/>
              </a:ext>
            </a:extLst>
          </p:cNvPr>
          <p:cNvCxnSpPr>
            <a:cxnSpLocks/>
          </p:cNvCxnSpPr>
          <p:nvPr/>
        </p:nvCxnSpPr>
        <p:spPr>
          <a:xfrm>
            <a:off x="7343775" y="2817334"/>
            <a:ext cx="4478524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6296FF5-3B83-4F75-81F1-4A333A38321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853" y="87940"/>
            <a:ext cx="881631" cy="881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8022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E4FB49C-DFCD-433C-A92F-ACAA89DF7018}"/>
              </a:ext>
            </a:extLst>
          </p:cNvPr>
          <p:cNvSpPr/>
          <p:nvPr/>
        </p:nvSpPr>
        <p:spPr>
          <a:xfrm>
            <a:off x="0" y="0"/>
            <a:ext cx="12192000" cy="2021066"/>
          </a:xfrm>
          <a:prstGeom prst="rect">
            <a:avLst/>
          </a:prstGeom>
          <a:solidFill>
            <a:srgbClr val="4A5CA2"/>
          </a:solidFill>
          <a:ln>
            <a:solidFill>
              <a:srgbClr val="0051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cap="all" dirty="0">
                <a:solidFill>
                  <a:schemeClr val="bg1"/>
                </a:solidFill>
                <a:latin typeface="Century Gothic" panose="020B0502020202020204" pitchFamily="34" charset="0"/>
              </a:rPr>
              <a:t>XXIII </a:t>
            </a:r>
            <a:r>
              <a:rPr lang="ru-RU" sz="4000" b="1" cap="all" dirty="0">
                <a:solidFill>
                  <a:schemeClr val="bg1"/>
                </a:solidFill>
                <a:latin typeface="Century Gothic" panose="020B0502020202020204" pitchFamily="34" charset="0"/>
              </a:rPr>
              <a:t>Всероссийский Форум</a:t>
            </a:r>
            <a:br>
              <a:rPr lang="ru-RU" sz="4000" b="1" cap="all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ru-RU" sz="4000" b="1" cap="all" dirty="0">
                <a:solidFill>
                  <a:schemeClr val="bg1"/>
                </a:solidFill>
                <a:latin typeface="Century Gothic" panose="020B0502020202020204" pitchFamily="34" charset="0"/>
              </a:rPr>
              <a:t>«ЗДРАВНИЦА-2024»</a:t>
            </a:r>
            <a:endParaRPr lang="ru-RU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1A5CE8F7-BA09-419F-8957-61B31BE98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0720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5600" b="1" cap="all" dirty="0">
                <a:solidFill>
                  <a:srgbClr val="00519E"/>
                </a:solidFill>
                <a:latin typeface="Century Gothic" panose="020B0502020202020204" pitchFamily="34" charset="0"/>
              </a:rPr>
              <a:t>Спасибо за внимание!</a:t>
            </a:r>
            <a:endParaRPr lang="ru-RU" b="1" dirty="0">
              <a:solidFill>
                <a:srgbClr val="00519E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Подзаголовок 2">
            <a:extLst>
              <a:ext uri="{FF2B5EF4-FFF2-40B4-BE49-F238E27FC236}">
                <a16:creationId xmlns:a16="http://schemas.microsoft.com/office/drawing/2014/main" id="{5652C561-76F6-45BC-8A87-78C7A8F5472A}"/>
              </a:ext>
            </a:extLst>
          </p:cNvPr>
          <p:cNvSpPr txBox="1">
            <a:spLocks/>
          </p:cNvSpPr>
          <p:nvPr/>
        </p:nvSpPr>
        <p:spPr>
          <a:xfrm>
            <a:off x="4354884" y="4355540"/>
            <a:ext cx="3425903" cy="23544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700" b="1" dirty="0">
                <a:latin typeface="Century Gothic" panose="020B0502020202020204" pitchFamily="34" charset="0"/>
              </a:rPr>
              <a:t>Организаторы</a:t>
            </a:r>
          </a:p>
        </p:txBody>
      </p:sp>
      <p:pic>
        <p:nvPicPr>
          <p:cNvPr id="16" name="Picture 2" descr="https://rumed.ru/wp-content/uploads/2023/03/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881" y="4831821"/>
            <a:ext cx="727424" cy="727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9184" y="4868509"/>
            <a:ext cx="654049" cy="65404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8464" y="5614610"/>
            <a:ext cx="927642" cy="927642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64115" y="5524290"/>
            <a:ext cx="1108283" cy="1108283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48015" y="5647380"/>
            <a:ext cx="862102" cy="86210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84729" y="4799475"/>
            <a:ext cx="792116" cy="792116"/>
          </a:xfrm>
          <a:prstGeom prst="rect">
            <a:avLst/>
          </a:prstGeom>
        </p:spPr>
      </p:pic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DCF2748B-1220-437F-99B5-6EB7E19A630B}"/>
              </a:ext>
            </a:extLst>
          </p:cNvPr>
          <p:cNvCxnSpPr>
            <a:cxnSpLocks/>
          </p:cNvCxnSpPr>
          <p:nvPr/>
        </p:nvCxnSpPr>
        <p:spPr>
          <a:xfrm>
            <a:off x="0" y="4141309"/>
            <a:ext cx="12192000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Номер слайда 1">
            <a:extLst>
              <a:ext uri="{FF2B5EF4-FFF2-40B4-BE49-F238E27FC236}">
                <a16:creationId xmlns:a16="http://schemas.microsoft.com/office/drawing/2014/main" id="{0BAB78EA-DC85-45B7-A531-4B9FFC5C2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21738" y="6356350"/>
            <a:ext cx="391884" cy="365125"/>
          </a:xfrm>
        </p:spPr>
        <p:txBody>
          <a:bodyPr/>
          <a:lstStyle/>
          <a:p>
            <a:fld id="{888D99D2-114B-4F19-9A58-8CF9F63B56DC}" type="slidenum">
              <a:rPr lang="ru-RU" smtClean="0">
                <a:latin typeface="Century Gothic" panose="020B0502020202020204" pitchFamily="34" charset="0"/>
              </a:rPr>
              <a:t>3</a:t>
            </a:fld>
            <a:endParaRPr lang="ru-RU" dirty="0">
              <a:latin typeface="Century Gothic" panose="020B0502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CFCEB3A-1140-41DA-898B-5C53BC68B97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222393" y="4836300"/>
            <a:ext cx="727425" cy="726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85533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172</Words>
  <Application>Microsoft Office PowerPoint</Application>
  <PresentationFormat>Широкоэкранный</PresentationFormat>
  <Paragraphs>53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Century Gothic</vt:lpstr>
      <vt:lpstr>Тема Office</vt:lpstr>
      <vt:lpstr>Презентация PowerPoint</vt:lpstr>
      <vt:lpstr>Заголовок слайда Подзаголовок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Team</dc:creator>
  <cp:lastModifiedBy>Сергей Жуков</cp:lastModifiedBy>
  <cp:revision>26</cp:revision>
  <dcterms:created xsi:type="dcterms:W3CDTF">2023-05-15T20:27:53Z</dcterms:created>
  <dcterms:modified xsi:type="dcterms:W3CDTF">2024-01-17T14:13:58Z</dcterms:modified>
</cp:coreProperties>
</file>