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кументы" initials="Д" lastIdx="1" clrIdx="0">
    <p:extLst>
      <p:ext uri="{19B8F6BF-5375-455C-9EA6-DF929625EA0E}">
        <p15:presenceInfo xmlns:p15="http://schemas.microsoft.com/office/powerpoint/2012/main" userId="Документы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77" d="100"/>
          <a:sy n="77" d="100"/>
        </p:scale>
        <p:origin x="3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29T14:59:52.519" idx="1">
    <p:pos x="5755" y="25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99276-4D1B-48AD-981E-E989FD8B604E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81073-1260-4DA6-AD27-78EA0A15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8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1073-1260-4DA6-AD27-78EA0A15EB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1073-1260-4DA6-AD27-78EA0A15EB2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1073-1260-4DA6-AD27-78EA0A15EB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1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1073-1260-4DA6-AD27-78EA0A15EB2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2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1073-1260-4DA6-AD27-78EA0A15EB2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78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3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8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3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1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comments" Target="../comments/comment7.xml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comments" Target="../comments/commen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9.xml"/><Relationship Id="rId3" Type="http://schemas.openxmlformats.org/officeDocument/2006/relationships/image" Target="../media/image40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10" Type="http://schemas.openxmlformats.org/officeDocument/2006/relationships/comments" Target="../comments/comment10.xml"/><Relationship Id="rId4" Type="http://schemas.openxmlformats.org/officeDocument/2006/relationships/image" Target="../media/image45.jpe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1.xml"/><Relationship Id="rId5" Type="http://schemas.openxmlformats.org/officeDocument/2006/relationships/image" Target="../media/image14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comments" Target="../comments/commen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microsoft.com/office/2007/relationships/hdphoto" Target="../media/hdphoto14.wdp"/><Relationship Id="rId12" Type="http://schemas.openxmlformats.org/officeDocument/2006/relationships/comments" Target="../comments/comment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jpeg"/><Relationship Id="rId5" Type="http://schemas.microsoft.com/office/2007/relationships/hdphoto" Target="../media/hdphoto13.wdp"/><Relationship Id="rId10" Type="http://schemas.openxmlformats.org/officeDocument/2006/relationships/image" Target="../media/image14.png"/><Relationship Id="rId4" Type="http://schemas.openxmlformats.org/officeDocument/2006/relationships/image" Target="../media/image57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4.xml"/><Relationship Id="rId5" Type="http://schemas.openxmlformats.org/officeDocument/2006/relationships/image" Target="../media/image63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5.xml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6.xml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comments" Target="../comments/comment1.xml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comments" Target="../comments/comment6.xml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59"/>
            <a:ext cx="9144000" cy="6851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49080"/>
            <a:ext cx="3575328" cy="3573435"/>
          </a:xfrm>
          <a:prstGeom prst="rect">
            <a:avLst/>
          </a:prstGeom>
        </p:spPr>
      </p:pic>
      <p:sp>
        <p:nvSpPr>
          <p:cNvPr id="2" name="Волна 1"/>
          <p:cNvSpPr/>
          <p:nvPr/>
        </p:nvSpPr>
        <p:spPr>
          <a:xfrm>
            <a:off x="1667277" y="188640"/>
            <a:ext cx="5112568" cy="2376264"/>
          </a:xfrm>
          <a:prstGeom prst="wave">
            <a:avLst/>
          </a:prstGeom>
          <a:gradFill flip="none" rotWithShape="1">
            <a:gsLst>
              <a:gs pos="0">
                <a:schemeClr val="accent5">
                  <a:lumMod val="3000"/>
                  <a:lumOff val="97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2">
                <a:lumMod val="50000"/>
              </a:schemeClr>
            </a:solidFill>
            <a:prstDash val="lgDashDotDot"/>
          </a:ln>
          <a:effectLst>
            <a:glow rad="63500">
              <a:schemeClr val="bg1">
                <a:alpha val="40000"/>
              </a:schemeClr>
            </a:glow>
            <a:reflection blurRad="6350" stA="52000" endA="300" endPos="35000" dir="5400000" sy="-100000" algn="bl" rotWithShape="0"/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Мечетлинский санаторий : 80 лет!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" y="404664"/>
            <a:ext cx="9064193" cy="6552728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5748" r="13775" b="11023"/>
          <a:stretch/>
        </p:blipFill>
        <p:spPr>
          <a:xfrm>
            <a:off x="6352995" y="4540441"/>
            <a:ext cx="2520280" cy="162768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15354" b="14301"/>
          <a:stretch/>
        </p:blipFill>
        <p:spPr>
          <a:xfrm>
            <a:off x="4350887" y="2569505"/>
            <a:ext cx="2179022" cy="239187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grayscl/>
          </a:blip>
          <a:srcRect l="2400" t="15700" r="7067" b="22700"/>
          <a:stretch/>
        </p:blipFill>
        <p:spPr>
          <a:xfrm>
            <a:off x="4610520" y="305087"/>
            <a:ext cx="2163948" cy="196316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b="20600"/>
          <a:stretch/>
        </p:blipFill>
        <p:spPr>
          <a:xfrm>
            <a:off x="6583864" y="2209774"/>
            <a:ext cx="2458749" cy="131652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54698" y="4531114"/>
            <a:ext cx="2282668" cy="171406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744" y="692696"/>
            <a:ext cx="2638095" cy="188571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49" y="5331410"/>
            <a:ext cx="1007000" cy="10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3" y="1202476"/>
            <a:ext cx="3676478" cy="16364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Лечебная база </a:t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211" y="1614895"/>
            <a:ext cx="4014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зале лечебной физкультуры проводится дыхательная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оздоро-вительная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гимнастика, а дети, больные бронхиальной астмой, обучаются методике волевой ликвидации глубокого дыхания (ВЛГД) по методу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Бутейко.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212976"/>
            <a:ext cx="4064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ведется лечение в современной водолечебнице. Отдыхающие принимают ванны,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струевой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душ Шарко, который обладает великолепным тонизирующим эффектом, повышает иммунитет, расслабляет мышцы, способствует выведению шлаков.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13200" y="1151011"/>
            <a:ext cx="41594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место в оздоровлении детей занимает грязелечение местной сапро-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пелевой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грязью в виде аппликаций и гальванизации.</a:t>
            </a:r>
          </a:p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мощных видов повышения иммунитета человека является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-терапия на аппаратах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«Горный воздух»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3201" y="3096572"/>
            <a:ext cx="3899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Современными ультразвуковыми ингаляторами (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небулайзер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оснащен ингаляторий, где предлагается более пяти видов ингаляций.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60767" y="4291173"/>
            <a:ext cx="4124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Аппаратная физиотерапия,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проводимая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хорошо оснащенном современной аппаратурой физиотерапевтическом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кабинете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отлично сочетается с другими методами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39483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" y="422664"/>
            <a:ext cx="9064193" cy="655272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500" r="2745" b="14300"/>
          <a:stretch/>
        </p:blipFill>
        <p:spPr>
          <a:xfrm>
            <a:off x="6870855" y="3319824"/>
            <a:ext cx="2074379" cy="215019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113" r="29525" b="9838"/>
          <a:stretch/>
        </p:blipFill>
        <p:spPr>
          <a:xfrm>
            <a:off x="6676850" y="391722"/>
            <a:ext cx="2272393" cy="194776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6924" r="35038" b="24009"/>
          <a:stretch/>
        </p:blipFill>
        <p:spPr>
          <a:xfrm>
            <a:off x="2519772" y="4134602"/>
            <a:ext cx="1980039" cy="20625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2858458"/>
            <a:ext cx="2087165" cy="149083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r="27951"/>
          <a:stretch/>
        </p:blipFill>
        <p:spPr>
          <a:xfrm>
            <a:off x="2985920" y="421255"/>
            <a:ext cx="1755068" cy="205712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869160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12515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Активным средством оздоровления организма и профилактики заболеваний является ручной и механический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324" y="2346217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аэрофитотерапии создается специальная лечебная среда, моделирующая природный воздушный фон над растениями, что способствует повышению иммунитета ребенка, имеет отхаркивающее и седативное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218" y="4067695"/>
            <a:ext cx="4100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популярностью пользуется эффективный способ лечения – иглорефлексотерапия, а также гирудотерапия – метод лечения медицинскими пиявками.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87970" y="1628013"/>
            <a:ext cx="35725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фитобаре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с удовольствием пьют настои и отвары лекарственных  трав, которые действуют постепенно и мягко, имеют длительный терапевтический эффект.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25095" y="3161292"/>
            <a:ext cx="3800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дают хороший результат лишь в комплексе с шестиразовым питанием в летний период, и пятиразовым – в остальное время года. </a:t>
            </a:r>
          </a:p>
        </p:txBody>
      </p:sp>
    </p:spTree>
    <p:extLst>
      <p:ext uri="{BB962C8B-B14F-4D97-AF65-F5344CB8AC3E}">
        <p14:creationId xmlns:p14="http://schemas.microsoft.com/office/powerpoint/2010/main" val="94268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" y="404664"/>
            <a:ext cx="9064193" cy="655272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1651" r="7476" b="22700"/>
          <a:stretch/>
        </p:blipFill>
        <p:spPr>
          <a:xfrm>
            <a:off x="4675097" y="4599879"/>
            <a:ext cx="1622090" cy="171941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0260" y="714290"/>
            <a:ext cx="1809524" cy="150476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337" y="4155782"/>
            <a:ext cx="3226371" cy="226862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1863" y="2373247"/>
            <a:ext cx="2847619" cy="211428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869160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292" y="489339"/>
            <a:ext cx="3791503" cy="413447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Люди в белых халатах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353" y="1124082"/>
            <a:ext cx="429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/>
              <a:t> </a:t>
            </a:r>
            <a:endParaRPr lang="ru-RU" sz="1600" dirty="0" smtClean="0"/>
          </a:p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санатории сложился профессиональный коллектив: из 7 врачей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812" y="1865146"/>
            <a:ext cx="40591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были времена, когда врачей не хватало. Так  с 1985 по 2001 год врач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Галимова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Римма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работала одна. В каждый заезд  принимала она по 100 детей и больше. За годы её работы не было ни одного случая жалоб со стороны родителей.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0449" y="3807713"/>
            <a:ext cx="4131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разные годы работали врачами в нашей здравнице  -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Заковырина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Сергеевна,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Абдулхаева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Егоровна,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Жильцова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Резеда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Искандарова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Айслу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Хакимовна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Ахмерова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Рафиловна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Сафарова Розалия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Рифатовна.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0260" y="780786"/>
            <a:ext cx="41985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Шли годы, коллектив рос, большой приток молодых кадров пришёлся на начало 80-х годов. Из разных городов Башкирии были направлены на работу в санаторий молоденькие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медсестры.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91369" y="2219052"/>
            <a:ext cx="422532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разные годы работали главными и старшими медсестрами: Романова О. Ф., Закирова М. З.,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Фатихова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Р.,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Хисамитдинова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И., Тарасова О. С.,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Сираева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Т. (заслуженный работник здравоохранения РБ). Сейчас пост главной медсестры занимает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Низамова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Николаевна, старшей медсестры – «Отличник здравоохранения РБ»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Жильцова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Александровна. В санатории работает опытный медперсонал. Это их самоотверженный труд вернул здоровье многим поколениям детей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" y="404664"/>
            <a:ext cx="9064193" cy="655272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22" y="4680165"/>
            <a:ext cx="2316624" cy="15442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23750" r="5904" b="6951"/>
          <a:stretch/>
        </p:blipFill>
        <p:spPr>
          <a:xfrm>
            <a:off x="7452676" y="531761"/>
            <a:ext cx="1424550" cy="18080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2355" y="531761"/>
            <a:ext cx="1877121" cy="12758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929030" y="4386351"/>
            <a:ext cx="2752381" cy="183809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443888"/>
            <a:ext cx="3104762" cy="18380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0" y="521217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075" y="770517"/>
            <a:ext cx="3843427" cy="39835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Бухгалтерия вчера и сегодня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61" y="1387658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так ласково называли сотрудники наших бухгалтеров в 80-х годах  -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Чухареву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Лену Егоровну 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Лешкову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Зою Константиновну. Вся бухгалтерия состояла из двух человек. Лена Егоровна главным бухгалтером проработала 30 лет (с 1955 по 1985 гг.), Зоя Константиновна выполняла работу кассира, секретаря-машинистки, заведующей отделом кадров с 1959 по 1984 год. На этом их обязанности не заканчивались. Домик бухгалтерии располагался у входа в санаторий. Бабушки были своеобразным пропускным пунктом. Вход родителям и всем посторонним на территорию санатория был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1411" y="1264547"/>
            <a:ext cx="407675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лет возглавляла бухгалтерию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Гайнанова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Ляуиза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Гашировна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это время санаторий возрождался заново, расширялся. За многолетний добросовестный труд главному бухгалтеру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Гайнановой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Л.Г. была вручена Почетная грамота РФ. В 2009 году ей на смену пришла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Кардашина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Зульфия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Фазимовна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опытный бухгалтер, знающий свое дело, человек всесторонне развитый: её необычные для главного бухгалтера таланты пригодились в подготовке коллектива к 65-летию Великой Победы. Зульфия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Фазимовна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только прекрасно пела и аккомпанировала на баяне, но и организовала выступление на сцене всего коллектива бухгалтерии</a:t>
            </a:r>
          </a:p>
        </p:txBody>
      </p:sp>
    </p:spTree>
    <p:extLst>
      <p:ext uri="{BB962C8B-B14F-4D97-AF65-F5344CB8AC3E}">
        <p14:creationId xmlns:p14="http://schemas.microsoft.com/office/powerpoint/2010/main" val="31345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7" y="204537"/>
            <a:ext cx="9064193" cy="655272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851" t="12464" r="20233" b="26764"/>
          <a:stretch/>
        </p:blipFill>
        <p:spPr>
          <a:xfrm>
            <a:off x="4690188" y="3630092"/>
            <a:ext cx="3789310" cy="24776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r="27952" b="29908"/>
          <a:stretch/>
        </p:blipFill>
        <p:spPr>
          <a:xfrm>
            <a:off x="191429" y="470502"/>
            <a:ext cx="1253479" cy="145213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0" y="521217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663" y="763585"/>
            <a:ext cx="4032904" cy="43298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Технический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отдел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936" y="1030522"/>
            <a:ext cx="423400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1995 года до сегодняшнего дня работает заместителем главного врача по АХЧ –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Кушанов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Рамилович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 четкой, слаженной работы коллектива этого отдела зависит комфортное пребывание отдыхающих и сотрудников в нашей здравнице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работа была проделана им по программе энергосбережения и эффективности расходов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энергоре-сурсов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 лет работает столяром Хурматуллин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Фидаил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Габданурович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Столько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лет рядом с ним работает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Хилажетдинов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Тагир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Талгатович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санатории его называют мастером на все руки. Хурматуллин Разит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Файзулхакович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лет выполняет в санатории очень ответственную работу сантехника. За период его трудовой деятельности проделана большая работа по реконструкции системы водоснабжения и канализации 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санатории.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68619" y="4181127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они трудятся на благо санатория до настоящего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8507" y="508426"/>
            <a:ext cx="4261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проводим на работе множество часов своей жизни, и охрана труда – вопрос, который касается каждого. В санатории вопросами безопасности  и материально-технического снабжения занимается Марат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Саурович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Гильметдинов. Посредством проведения ряда специальных мероприятий на каждом рабочем месте обеспечивается низкий или социально-приемлемый уровень рисков для здоровья и безопасности работников. Это достигается за счёт соблюдения нормативных требований, обучения персонала, обеспечения средствами индивидуальной защиты, регулярного контроля условий труда и других мер.</a:t>
            </a:r>
          </a:p>
        </p:txBody>
      </p:sp>
    </p:spTree>
    <p:extLst>
      <p:ext uri="{BB962C8B-B14F-4D97-AF65-F5344CB8AC3E}">
        <p14:creationId xmlns:p14="http://schemas.microsoft.com/office/powerpoint/2010/main" val="35017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" y="356388"/>
            <a:ext cx="9064193" cy="655272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4008" y="4491620"/>
            <a:ext cx="2142857" cy="16095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869172" y="1951086"/>
            <a:ext cx="2133333" cy="152381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602833" y="598189"/>
            <a:ext cx="2133333" cy="150476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135810" y="356388"/>
            <a:ext cx="1551865" cy="19963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0" y="521217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057" y="1335849"/>
            <a:ext cx="41407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 успеха эффективного лечения детей зависит от работы педагогического коллектива и правильной организации досуга.</a:t>
            </a:r>
          </a:p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была заместителем главного врача по учебно-воспитательной работе «Заслуженный работник народного образования РБ» (2004 г.) Андриевских Людмила Николаевна. В январе 1979 года она открыла школу при детском санатории. После этого резко сократилось число заболеваний среди отдыхающих детей.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Николаевна создала музей истории санатория, при ней открыт читальный зал с библиотекой, насчитывающей 11 тысяч экземпляров книг, создана богатейшая костюмерная.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3150" y="1169835"/>
            <a:ext cx="40857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Долгие годы вели уроки в санаторской школе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Юмагулова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Григорьевна,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Хайбуллина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Вадима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Саляховна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Михайлова Галина Петровна,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Ахметзянова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Флюра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Шайхутдиновна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Воспитатели не только консультируют по основным предметам, но и являются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творческими людьми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обладают особыми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талантами.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9758" y="3410956"/>
            <a:ext cx="41487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годы вел кружок выжигания и выпиливания Осипов М.А., вместе с детьми они строили ракеты, мастерили игрушки, ему на смену пришел Гарипов Ф.Х., который создал множество портретов и подарил их детям, в музее санатория организовывает выставки своих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картин.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37" y="667851"/>
            <a:ext cx="3490597" cy="6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" y="404664"/>
            <a:ext cx="9064193" cy="655272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0" y="2214014"/>
            <a:ext cx="2189400" cy="145571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98189"/>
            <a:ext cx="1798252" cy="10217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09" y="4944220"/>
            <a:ext cx="1986832" cy="11646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64" y="573653"/>
            <a:ext cx="1498975" cy="205018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2" y="4395434"/>
            <a:ext cx="2683355" cy="17887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0" y="521217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476" y="1350889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возглавляет педагогический коллектив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Каремова Зульфия Радисовна 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же проводит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отрядные линейки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подводит итоги соревнования между отрядами.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730" y="3172060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старается сделать отдых в санатории незабываемым. Играют с детьми  в волейбол,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пионербол, проводят кружки,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вечером все идут на дискотеку.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педагога многогранна, имеет разные направления учебной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воспитательной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развивающей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91796" y="1109957"/>
            <a:ext cx="41050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работает, как и с отрядными детьми, так 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отдыхающие с родителями. Для детей, отдыхающих с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работает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кружковой кабинет,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родители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со своими детьми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различные поделки.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малышей в санатории работает игровая комната, где дети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под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присмотром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воспитателя.</a:t>
            </a:r>
          </a:p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сенсорной комнате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работа над улучшением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восприятия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мира, снятием психоэмоционального напряжения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 коммуникативной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сферы, психических процессов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моторики.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90" y="3287547"/>
            <a:ext cx="2051720" cy="136417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041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" y="628813"/>
            <a:ext cx="9064193" cy="6552728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71" y="3429000"/>
            <a:ext cx="2399965" cy="319995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0" y="521217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844824"/>
            <a:ext cx="4176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в меню отдыхающих включено множество вкусных и разнообразных блюд. За всем этим разнообразием яств – труд целого коллектива поваров и кухонных работников.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небольшом,  но очень дружном коллективе в две смены трудятся 7 человек, из них: 2 повара Ирина Секерина,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Рафиля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Зарипова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кухонных рабочих Лилия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Галимьянова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Галина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Закомлистова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официанты Альбина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Зиннурова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Таслима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Хусаинова,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Айгуль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Гильманова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Завскладом работает ответственная и трудолюбивая Лариса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Шарафутдинова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1168945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5.45 они уже на рабочем месте. Сначала готовят необходимые продукты – размораживают, варят, чистят… К семи часам в кулинарных цехах готовка в самом разгаре: кто-то следит за варкой супов, каш, кто-то готовит оладьи или нарезает ингредиенты для будущих салатов. В 8.00 уже все готово, столы накрыты и ожидают отдыхающих.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3429000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столовой организованный, трудолюбивый, аккуратный и терпеливый, знающий свою работу на отлично.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16016" y="4232460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основная задача – вкусно и полезно кормить отдыхающих - ежедневно выполняется на все 100 процентов. О чем свидетельствуют теплые отзывы посетителей.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792856"/>
            <a:ext cx="34563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За вкусной едой – нелегкий труд поваров</a:t>
            </a:r>
            <a:r>
              <a:rPr lang="ru-RU" sz="32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ru-RU" sz="32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69" y="4821101"/>
            <a:ext cx="2451142" cy="162976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981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" y="337805"/>
            <a:ext cx="9064193" cy="655272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741250" y="4818993"/>
            <a:ext cx="1758555" cy="128032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27984" y="306926"/>
            <a:ext cx="2990817" cy="21970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026050" y="420008"/>
            <a:ext cx="2849247" cy="2005587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60" y="5157192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498" y="1678209"/>
            <a:ext cx="4176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сотрудниками отдыхающие дети выступают на различных смотрах, конкурсах районного и республиканского значения. Коллектив санатория постоянно занимает призовые места. На районном смотре, посвященном 65-летию Победы в Великой Отечественной войне наш коллектив занял I место. В этом смотре участвовали все сотрудники – от главного врача до санитарки.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26800" y="4709968"/>
            <a:ext cx="1920460" cy="13927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00113" y="2013375"/>
            <a:ext cx="411267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 году Дипломом за участие в Межрегиональном форуме "Здравницы Урала и Поволжья", в 2007 году стал обладателем Гран-При конкурса профессионального мастерства "Профи-2007", награжден Дипломом I степени Всероссийского форума "Здравница-2007" в номинации "Лучшая детская здравница". В 2008 году санаторий внесён в Реестр "Всероссийская книга Почета" по предложению органа исполнительной власти  Республики Башкортостан. В 2011 году санаторий награжден Дипломом лауреата национального конкурса "Лучшие курорты России 2011" в номинации "Лучший санаторий".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547" y="3754484"/>
            <a:ext cx="3965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2003 году санаторий награждён Дипломом кабинета Министров Республики Башкортостан,</a:t>
            </a:r>
          </a:p>
        </p:txBody>
      </p:sp>
    </p:spTree>
    <p:extLst>
      <p:ext uri="{BB962C8B-B14F-4D97-AF65-F5344CB8AC3E}">
        <p14:creationId xmlns:p14="http://schemas.microsoft.com/office/powerpoint/2010/main" val="19744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" y="568134"/>
            <a:ext cx="9064193" cy="655272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23" y="2704054"/>
            <a:ext cx="2033533" cy="13520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520" y="1105284"/>
            <a:ext cx="1912801" cy="12718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40269" r="3139" b="20646"/>
          <a:stretch/>
        </p:blipFill>
        <p:spPr>
          <a:xfrm>
            <a:off x="359532" y="4869160"/>
            <a:ext cx="4248472" cy="11982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0" y="521217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607" y="1741188"/>
            <a:ext cx="40324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Сегодня, отмечая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80-летний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Мечетлинского санатория для детей с родителями, коллектив с оптимизмом смотрит в будущее, потому что знают, что они не одни, они не брошены в водоворот наступающего капитализма, а могут работать в русле общей республиканской политики. Развитие здравниц в Башкортостане находится  под пристальным вниманием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Правительства Республики.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94751" y="1961118"/>
            <a:ext cx="30963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забыть дивный уголок Родины, где ты почувствовал облегчение души и тела. Щедра природа-целительница Мечетлинского края, и пользоваться её дарами, поставить их на службу людям сотрудники санатория научились. В их руках главное достояние нации - здоровье будущих поколений.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592055" y="4720050"/>
            <a:ext cx="2133333" cy="152381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282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6" y="1077511"/>
            <a:ext cx="7499045" cy="4995671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6394" y="1680624"/>
            <a:ext cx="4371211" cy="436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6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4" y="548680"/>
            <a:ext cx="8285986" cy="5519911"/>
          </a:xfrm>
        </p:spPr>
      </p:pic>
    </p:spTree>
    <p:extLst>
      <p:ext uri="{BB962C8B-B14F-4D97-AF65-F5344CB8AC3E}">
        <p14:creationId xmlns:p14="http://schemas.microsoft.com/office/powerpoint/2010/main" val="28091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68" y="362756"/>
            <a:ext cx="9324391" cy="6480720"/>
          </a:xfrm>
          <a:effectLst>
            <a:softEdge rad="317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99076" y="4437112"/>
            <a:ext cx="1761905" cy="196588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29049"/>
            <a:ext cx="2666667" cy="185714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675" y="793763"/>
            <a:ext cx="2657143" cy="1942857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2673985" y="4574515"/>
            <a:ext cx="2156079" cy="142568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52" y="5138094"/>
            <a:ext cx="1093296" cy="1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1679" y="1301918"/>
            <a:ext cx="40208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не отгремели бои Великой Отечественной, еще тысячи осиротевших подранков войны скитались по просторам России, а в башкирской глубинке готовились к встрече эвакуированных из Ленинграда. Сколотили деревянные топчаны, набили подушки камышовым пухом, что в изобилии рос на прудах вблизи местной гидроэлектростанции, вместо одеял – шинели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июня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 года приказом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Наркомздрава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Башкирии был создан детский санаторий. Он стал первым оздоровительным оазисом на северо-востоке республики, предназначенным для будущих поколений. </a:t>
            </a: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1943452" y="1100142"/>
            <a:ext cx="3762320" cy="507652"/>
          </a:xfrm>
          <a:prstGeom prst="flowChartTerminator">
            <a:avLst/>
          </a:prstGeom>
          <a:ln/>
          <a:effectLst>
            <a:softEdge rad="317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1712178" y="548974"/>
            <a:ext cx="7076266" cy="56020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История</a:t>
            </a:r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7448" y="2604376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Санаторий был создан на базе межколхозного дома отдыха.  Но с 1941 по 1944 год многое было разграблено в опустевших среди леса зданиях. Так что обустраиваться новой здравнице пришлось заново.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0523" y="384527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Эвакуированных встречали всем селом. Некоторых детей забрали в семьи, а остальные вместе с врачами прибыли в санаторий. Изнуренные длительной блокадой, тяжелой дорогой, худые и бледные, они стали первыми осваивать новое место.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42120" y="678855"/>
            <a:ext cx="4206344" cy="205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санатория было выбрано уникальное. Вдали от шумных и пыльных городов, в изумительном сосновом бору на берегу речки Ик, рядом с селом Большеустьикинское Мечетлинского района. До ближайшей железнодорожной станции г. Красноуфимска Свердловской области – 100 километров, до Уфы – 280 км.</a:t>
            </a:r>
          </a:p>
        </p:txBody>
      </p:sp>
    </p:spTree>
    <p:extLst>
      <p:ext uri="{BB962C8B-B14F-4D97-AF65-F5344CB8AC3E}">
        <p14:creationId xmlns:p14="http://schemas.microsoft.com/office/powerpoint/2010/main" val="24814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2" y="548680"/>
            <a:ext cx="9064193" cy="6552728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1772" y="4502529"/>
            <a:ext cx="2988588" cy="199879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72" y="4437112"/>
            <a:ext cx="1872356" cy="201673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702" y="695810"/>
            <a:ext cx="1485714" cy="219047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26" y="5343723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0280" y="709986"/>
            <a:ext cx="1048330" cy="91738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5405" y="1988840"/>
            <a:ext cx="38884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главным врачом в санатории была эвакуированная из Ленинграда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Айзина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Амалия Михайловна, директором был назначен Хафизов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Абдрахман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Хафизович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Они организовали лечение, питание, отдых. Ленинградцы впервые попробовали традиционный кисломолочный напиток башкирской кухни – кумыс. Этот волшебный напиток бодрил, наполнял истощенные организмы белками и витаминами.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21416" y="836712"/>
            <a:ext cx="4127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Спасение детей района от голодной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смерти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перед сотрудниками санатория встала другая задача – спасение детей района от голодной смерти. Во время войны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мечетлинцы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последних сил помогали фронту. Девиз "Все для фронта, все для победы" означал, что ВСЁ сдавалось государству: хлеб, молоко, мясо. Могли прокормиться лишь те, кто сажал огород. Башкиры же до войны в основном занимались разведением скота, поэтому голодная смерть уносила башкирское население целыми семьями. Свирепствовали трахома, ревматизм. Нужно было срочно спасать детей от вымирания. Этим и занялся коллектив санатория во главе с новым директором. </a:t>
            </a:r>
          </a:p>
        </p:txBody>
      </p:sp>
    </p:spTree>
    <p:extLst>
      <p:ext uri="{BB962C8B-B14F-4D97-AF65-F5344CB8AC3E}">
        <p14:creationId xmlns:p14="http://schemas.microsoft.com/office/powerpoint/2010/main" val="20654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" y="188640"/>
            <a:ext cx="9064193" cy="6957392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grayscl/>
          </a:blip>
          <a:srcRect t="30819" b="36877"/>
          <a:stretch/>
        </p:blipFill>
        <p:spPr>
          <a:xfrm>
            <a:off x="4368933" y="4578661"/>
            <a:ext cx="1488500" cy="171132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69809"/>
          <a:stretch/>
        </p:blipFill>
        <p:spPr>
          <a:xfrm>
            <a:off x="7423675" y="1036202"/>
            <a:ext cx="1539865" cy="144916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grayscl/>
          </a:blip>
          <a:srcRect b="69181"/>
          <a:stretch/>
        </p:blipFill>
        <p:spPr>
          <a:xfrm>
            <a:off x="3099696" y="4606451"/>
            <a:ext cx="1716111" cy="188229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59" y="5312405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4313" y="1138910"/>
            <a:ext cx="39497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15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23 лет главным врачом был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Баутин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Тимофеевич.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сестры объезжали деревню за деревней на лошадке, к телеге которой был приделан короб, сплетенный из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ивововых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прутьев, заполненный соломой. Обходили дома. Обессиленных детей брали на руки, многие из них не могли ходить, сажали их в короб на солому. В санатории все прибывшие проходили санобработку. Их купали, стригли наголо, переодевали. Главным лечением была тогда организация полноценного питания.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53879" y="540595"/>
            <a:ext cx="334651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главным врачом стал Гарипов Рашид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Мавлеевич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Хирург по профессии, он был строг как к себе, так и к подчиненным. В эти годы, по воспоминаниям сотрудников, была строжайшая дисциплина труда. Приказом Министерства здравоохранения от 1 октября 1973 года Гарипов Р.М. был переведен на работу в г. Уфу главным врачом больницы № 19.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15408" y="3358325"/>
            <a:ext cx="33123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1973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его сменила врач-педиатр Нужная Галина Ивановна. При ней впервые в детском санатории был проведен водопровод. До этого времени воду брали из колодца. Дети также, как и во время войны, размещались в деревянных корпусах довоенной постройки. Не было отопления, топили печки. Детей возили в школу в село Большеустьикинское</a:t>
            </a:r>
          </a:p>
        </p:txBody>
      </p:sp>
    </p:spTree>
    <p:extLst>
      <p:ext uri="{BB962C8B-B14F-4D97-AF65-F5344CB8AC3E}">
        <p14:creationId xmlns:p14="http://schemas.microsoft.com/office/powerpoint/2010/main" val="13664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9" y="188640"/>
            <a:ext cx="9064193" cy="6957392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9181" r="10479" b="3562"/>
          <a:stretch/>
        </p:blipFill>
        <p:spPr>
          <a:xfrm>
            <a:off x="7159881" y="4506400"/>
            <a:ext cx="1819799" cy="197195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31181" b="39105"/>
          <a:stretch/>
        </p:blipFill>
        <p:spPr>
          <a:xfrm>
            <a:off x="2843808" y="4366696"/>
            <a:ext cx="1872515" cy="19880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15" y="5415413"/>
            <a:ext cx="1118276" cy="111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0250" y="692696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Существенные изменения в жизни детской здравницы произошли с приходом главного врача Скрябина Александра Ивановича, работавшего в санатории с 1977 по 1998 год. При нем построены новые здания столовой, двухэтажного спального корпуса, зал ЛФК, новый физиотерапевтический кабинет, школа, актовый и спортивный залы. Проведено отопление, канализация, построены гаражи, приобретен необходимый транспорт. Всё строительство осуществлялось хозяйственным способом. В неделю несколько раз нужно было съездить в Уфу. Всё приходилось везти из столицы: медицинское оборудование, лекарства, мебель, стройматериалы, мягкий инвентарь, продукты.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28563" y="416758"/>
            <a:ext cx="405674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1998 года по 2012 год возглавлял здравницу врач высшей категории, заслуженный врач Республики Башкортостан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Фарит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Галиханович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Каев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сразу же наметил строительство новых современных корпусов. Организовал посещение здравницы Президентом Республики Башкортостан  М.Г. Рахимовым. </a:t>
            </a:r>
          </a:p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марте 1999 года Президент осмотрел имеющиеся здания и сооружения, побеседовал с сотрудниками, пообещал помочь.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же году было принято решение о строительстве нового комфортабельного корпуса. 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2001 года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 новый современный четырехэтажный корпус начал принимать первых отдыхающих.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вводом в эксплуатацию новых комфортабельных корпусов появилась возможность оздоровления детей с 4-х до 10 лет с родителями, а с 7 до 14 лет дети отдыхают одни.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53" y="476672"/>
            <a:ext cx="9064193" cy="655272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11" y="3568022"/>
            <a:ext cx="2173291" cy="217329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00" y="3035068"/>
            <a:ext cx="2159467" cy="323920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grayscl/>
          </a:blip>
          <a:srcRect t="65847" b="6420"/>
          <a:stretch/>
        </p:blipFill>
        <p:spPr>
          <a:xfrm>
            <a:off x="2939216" y="620688"/>
            <a:ext cx="2034716" cy="201622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02" y="528759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20688" y="620688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6305" y="1144064"/>
            <a:ext cx="3341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смену ему приходит Ахмадуллин Руслан Робертович, кандидат медицинских наук (2004 г.), молодой энергичный руководитель, имеющий опыт работы в санаториях "Юматово", "Зеленая роща".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4800" y="2921979"/>
            <a:ext cx="35791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/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2014  по 2021 год  санаторием  руководил  заслуженный врач Республики Башкортостан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Абхалимов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Альберт Васильевич, который продолжил работу по расширению спектра оказываемых видов физиотерапевтического лечения не только для детей, но и для сопровождающих взрослых, окончены работы по установке очистных сооружений. Большое внимание было уделено благоустройству территории санатория.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37172" y="1458534"/>
            <a:ext cx="34981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2021 года приказом министра здравоохранения Республики  на должность главного врача  санатория назначена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Бадамшина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Нагимовна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2017 года работала в нашем санатории заместителем главного врача по медицинской части. Анастасия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Нагимовна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продолжает дело предшественников по улучшению условий проживания, качества лечения, питания и досуга отдыхающих.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064193" cy="65527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8286" y="4293096"/>
            <a:ext cx="2755923" cy="184169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187584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4262" y="1052736"/>
            <a:ext cx="41044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Мечетлинский санаторий для детей с родителями – это экологически чистое место, удаленное от железной дороги, от промышленных дымных городов. В центральной газете даже вышла статья – "Кругом по 300", то есть от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с.Большеустьикинское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Уфы, Екатеринбурга, Челябинска, Перми – расстояние 300 километров. Это очень важно для здоровья тех, кто имеет заболевания верхних дыхательных путей. 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значительные достижения в области изучения механизмов возникновения бронхолегочной патологии и применения эффективных лекарственных препаратов, остается высокой заболеваемость.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8045" y="1810271"/>
            <a:ext cx="407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длительная медикаментозная терапия нередко является причиной аллергических, токсических и других побочных явлений.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r="21526"/>
          <a:stretch/>
        </p:blipFill>
        <p:spPr>
          <a:xfrm>
            <a:off x="4659195" y="3647965"/>
            <a:ext cx="2135371" cy="24724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7290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" y="404664"/>
            <a:ext cx="9064193" cy="6552728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10" y="3214857"/>
            <a:ext cx="1997968" cy="299695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166" y="335746"/>
            <a:ext cx="2609524" cy="186666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5110"/>
            <a:ext cx="2051720" cy="136794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88756"/>
            <a:ext cx="2195736" cy="1463824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229200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52750" y="598189"/>
            <a:ext cx="8229600" cy="114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7856" y="1169726"/>
            <a:ext cx="40315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этапов в этом направлении является санаторно-курортное лечение. Исходя из научных исследований, эффективность лечения, проводимого в Башкирских здравницах, является высокой и позволяет примерно в 6 раз уменьшить число обострений заболеваний.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554" y="3072018"/>
            <a:ext cx="40748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для санаторно-курортного лечения в Мечетлинском санатории для детей с родителями – хронические заболевания ЛОР-органов, рецидивирующий и хронический бронхиты, бронхиальная астма и другие респираторные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аллергозы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хронические неспецифические заболевания органов дыхания, врожденные пороки развития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легких.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94275" y="1604364"/>
            <a:ext cx="41070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немедикаментозных методов лечения является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галотерапия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(искусственная соляная шахта). Чистейший воздух соляных пещер незаменим для страдающих хроническими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заболеваниями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дыхательных путей и различными видами аллергических заболеваний. Вдыхание целебных испарений происходит под расслабляющую негромкую классическую музыку.</a:t>
            </a:r>
          </a:p>
        </p:txBody>
      </p:sp>
    </p:spTree>
    <p:extLst>
      <p:ext uri="{BB962C8B-B14F-4D97-AF65-F5344CB8AC3E}">
        <p14:creationId xmlns:p14="http://schemas.microsoft.com/office/powerpoint/2010/main" val="4768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14:window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2692</Words>
  <Application>Microsoft Office PowerPoint</Application>
  <PresentationFormat>Экран (4:3)</PresentationFormat>
  <Paragraphs>91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 </vt:lpstr>
      <vt:lpstr>Презентация PowerPoint</vt:lpstr>
      <vt:lpstr> </vt:lpstr>
      <vt:lpstr>Лечебная база  </vt:lpstr>
      <vt:lpstr> </vt:lpstr>
      <vt:lpstr> Люди в белых халатах</vt:lpstr>
      <vt:lpstr>Бухгалтерия вчера и сегодня</vt:lpstr>
      <vt:lpstr>Технический отдел  </vt:lpstr>
      <vt:lpstr> </vt:lpstr>
      <vt:lpstr> </vt:lpstr>
      <vt:lpstr> 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ГАУЗ Мечетлинский</dc:title>
  <dc:creator>Документы</dc:creator>
  <cp:lastModifiedBy>Документы</cp:lastModifiedBy>
  <cp:revision>62</cp:revision>
  <dcterms:created xsi:type="dcterms:W3CDTF">2023-03-29T04:03:55Z</dcterms:created>
  <dcterms:modified xsi:type="dcterms:W3CDTF">2024-05-06T06:08:12Z</dcterms:modified>
</cp:coreProperties>
</file>